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ae237c9-234c-4d95-38d5-c61a6b07ac0c}">
          <p14:sldIdLst>
            <p14:sldId id="256"/>
            <p14:sldId id="257"/>
            <p14:sldId id="258"/>
            <p14:sldId id="259"/>
            <p14:sldId id="260"/>
            <p14:sldId id="261"/>
          </p14:sldIdLst>
        </p14:section>
        <p14:section name="Direction" id="{e27db407-b432-18ea-6fa9-6ad281bbb667}">
          <p14:sldIdLst>
            <p14:sldId id="262"/>
            <p14:sldId id="263"/>
          </p14:sldIdLst>
        </p14:section>
        <p14:section name="Chargé(e) de compte" id="{855f07cf-e7a6-c718-0e4d-35d0d4393c70}">
          <p14:sldIdLst>
            <p14:sldId id="264"/>
            <p14:sldId id="265"/>
          </p14:sldIdLst>
        </p14:section>
        <p14:section name="Planification" id="{93a70a05-4de2-ffee-0d15-01e0a244c542}">
          <p14:sldIdLst>
            <p14:sldId id="266"/>
            <p14:sldId id="267"/>
          </p14:sldIdLst>
        </p14:section>
        <p14:section name="Stock / magasin" id="{8f611921-12de-e506-7488-6ca563d959fa}">
          <p14:sldIdLst>
            <p14:sldId id="268"/>
            <p14:sldId id="269"/>
          </p14:sldIdLst>
        </p14:section>
        <p14:section name="Équipe terrain" id="{0f63ac9f-5948-cc17-2848-c5974a43efa3}">
          <p14:sldIdLst>
            <p14:sldId id="270"/>
            <p14:sldId id="271"/>
          </p14:sldIdLst>
        </p14:section>
        <p14:section name="Administrateur" id="{3f08f5f7-3956-71e7-9528-287a4906c2e6}">
          <p14:sldIdLst>
            <p14:sldId id="272"/>
            <p14:sldId id="273"/>
          </p14:sldIdLst>
        </p14:section>
        <p14:section name="Synthèse" id="{6b432222-656f-7873-c3aa-2e6b643b9108}">
          <p14:sldIdLst>
            <p14:sldId id="274"/>
            <p14:sldId id="275"/>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document sert à deux choses : comprendre le métier quand on ne le connaît pas, et valider avec le client ce que chaque personne doit pouvoir faire dans l'outil.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Deux activités qui se mélangent souvent : une location sèche (on livre et on récupère du matériel) ou un événement complet (on conçoit, on installe, on exploite). Les clients du fichier Excel sont surtout des institutions publiques, des fédérations et des entreprises. Un événement passe toujours par ces sept étapes ; la procédure interne de 146 étapes les détaille.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stories sont numérotées par profil : D pour Direction, C pour chargé de compte, P pour planification, S pour stock, T pour terrain, A pour administrateur. On peut les reprendre telles quelles dans un outil de suivi de projet.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termes commerciaux et financiers. Retenir surtout : proforma (facture préalable pour les clients publics), acompte, avoir, et ICE, obligatoire sur toutes les factures au Maroc.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termes de la logistique et du terrain. Le cycle du matériel : réservé, bon de sortie, sur site, bon de retour. Une pénurie se règle par une sous-location.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rôles viennent du fichier Excel (colonne responsable de chaque étape) : CC, planification, stock, studio, direction technique, chargé de mission. Le studio et le photographe n'ont pas de compte dans la démo : ce sont des points à valider avec le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 : se connecter à la démo avec le compte « Direction » pour voir ce profil. Dirige MC et EN DIRECT. Ne monte pas les dossiers lui-même : il arbitre, valide et pilote l'activité et la trésorerie.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chaque story : se connecter avec le compte « Direction », ouvrir l'écran indiqué dans la dernière colonne et faire l'action. Demander au client si la story est juste, prioritaire, ou s'il en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Chargé(e) de compte : se connecter à la démo avec le compte « Zineb, Khaoula, Marouane ou Zahwa » pour voir ce profil. L'interlocuteur unique du client, du premier appel à la clôture. Transforme la demande en devis, puis fait avancer la procédure du dossier.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chaque story : se connecter avec le compte « Zineb, Khaoula, Marouane ou Zahwa », ouvrir l'écran indiqué dans la dernière colonne et faire l'action. Demander au client si la story est juste, prioritaire, ou s'il en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Planification : se connecter à la démo avec le compte « Planification » pour voir ce profil. Organise les ressources : qui travaille où et quand, avec quels véhicules. Fait le lien entre les dossiers confirmés et les équipes.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chaque story : se connecter avec le compte « Planification », ouvrir l'écran indiqué dans la dernière colonne et faire l'action. Demander au client si la story est juste, prioritaire, ou s'il en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Stock / magasin : se connecter à la démo avec le compte « Stock » pour voir ce profil. Gère le parc de matériel : ce qui est disponible, ce qui part, ce qui revient et ce qui est en panne.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chaque story : se connecter avec le compte « Stock », ouvrir l'écran indiqué dans la dernière colonne et faire l'action. Demander au client si la story est juste, prioritaire, ou s'il en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Équipe terrain : se connecter à la démo avec le compte « Hamza (terrain), sur téléphone » pour voir ce profil. Technicien, chauffeur, hôtesse ou chargé de mission sur l'événement. N'utilise que son téléphone, souvent sans bon réseau.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chaque story : se connecter avec le compte « Hamza (terrain), sur téléphone », ouvrir l'écran indiqué dans la dernière colonne et faire l'action. Demander au client si la story est juste, prioritaire, ou s'il en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Administrateur : se connecter à la démo avec le compte « Administrateur » pour voir ce profil. Configure l'outil : comptes, droits, procédure, sociétés et contacts. Souvent une personne de la direction ou de l'assistanat.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chaque story : se connecter avec le compte « Administrateur », ouvrir l'écran indiqué dans la dernière colonne et faire l'action. Demander au client si la story est juste, prioritaire, ou s'il en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tableau résume qui intervient à chaque phase. L'ERP remplace les échanges WhatsApp entre ces profils : chacun voit ce que les autres ont fait, et le tableau de bord du directeur le résume.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Conseil : tester une story avec le client sous les yeux, puis lui demander si c'est bien comme cela qu'il travaille. Les écarts deviennent des demandes de changement.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questions complètent le questionnaire de 55 questions déjà remis. Classer les stories en trois niveaux : indispensable au démarrage, important, plus tard.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p:bg>
      <p:bgPr>
        <a:solidFill>
          <a:srgbClr val="17202E"/>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103120"/>
            <a:ext cx="9601200" cy="1463040"/>
          </a:xfrm>
          <a:prstGeom prst="rect">
            <a:avLst/>
          </a:prstGeom>
          <a:noFill/>
          <a:ln/>
        </p:spPr>
        <p:txBody>
          <a:bodyPr wrap="square" rtlCol="0"/>
          <a:lstStyle>
            <a:lvl1pPr algn="l" indent="0" marL="0">
              <a:buNone/>
              <a:defRPr lang="en-US" sz="5400" b="1" dirty="0">
                <a:solidFill>
                  <a:schemeClr val="bg1"/>
                </a:solidFill>
              </a:defRPr>
            </a:lvl1pPr>
          </a:lstStyle>
          <a:p>
            <a:pPr algn="l" indent="0" marL="0">
              <a:buNone/>
            </a:pPr>
            <a:endParaRPr lang="en-US" sz="5400" dirty="0"/>
          </a:p>
        </p:txBody>
      </p:sp>
      <p:sp>
        <p:nvSpPr>
          <p:cNvPr id="3" name="Text 0"/>
          <p:cNvSpPr/>
          <p:nvPr>
            <p:ph idx="101" type="body" hasCustomPrompt="1"/>
          </p:nvPr>
        </p:nvSpPr>
        <p:spPr>
          <a:xfrm>
            <a:off x="731520" y="3703320"/>
            <a:ext cx="9144000" cy="1097280"/>
          </a:xfrm>
          <a:prstGeom prst="rect">
            <a:avLst/>
          </a:prstGeom>
          <a:noFill/>
          <a:ln/>
        </p:spPr>
        <p:txBody>
          <a:bodyPr wrap="square" rtlCol="0"/>
          <a:lstStyle>
            <a:lvl1pPr indent="0" marL="0">
              <a:buNone/>
              <a:defRPr lang="en-US" sz="2000" dirty="0">
                <a:solidFill>
                  <a:srgbClr val="CBD3E1"/>
                </a:solidFill>
              </a:defRPr>
            </a:lvl1pPr>
          </a:lstStyle>
          <a:p>
            <a:pP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3" name="Text 0"/>
          <p:cNvSpPr/>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8A92A3"/>
                </a:solidFill>
              </a:rPr>
              <a:t>ERP Événementiel · user stories par profil</a:t>
            </a:r>
            <a:endParaRPr lang="en-US" sz="1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tercalaire">
    <p:bg>
      <p:bgPr>
        <a:solidFill>
          <a:srgbClr val="17202E"/>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2011680" y="2377440"/>
            <a:ext cx="9418320" cy="100584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3" name="Text 0"/>
          <p:cNvSpPr/>
          <p:nvPr>
            <p:ph idx="101" type="body" hasCustomPrompt="1"/>
          </p:nvPr>
        </p:nvSpPr>
        <p:spPr>
          <a:xfrm>
            <a:off x="2011680" y="3429000"/>
            <a:ext cx="9144000" cy="1280160"/>
          </a:xfrm>
          <a:prstGeom prst="rect">
            <a:avLst/>
          </a:prstGeom>
          <a:noFill/>
          <a:ln/>
        </p:spPr>
        <p:txBody>
          <a:bodyPr wrap="square" rtlCol="0"/>
          <a:lstStyle>
            <a:lvl1pPr indent="0" marL="0">
              <a:buNone/>
              <a:defRPr lang="en-US" sz="1800" dirty="0">
                <a:solidFill>
                  <a:srgbClr val="CBD3E1"/>
                </a:solidFill>
              </a:defRPr>
            </a:lvl1pPr>
          </a:lstStyle>
          <a:p>
            <a:pPr indent="0" marL="0">
              <a:buNone/>
            </a:pPr>
            <a:endParaRPr lang="en-US" sz="1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3.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3.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3.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slideLayout" Target="../slideLayouts/slideLayout3.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4.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Halo projecteur"/>
          <p:cNvSpPr/>
          <p:nvPr/>
        </p:nvSpPr>
        <p:spPr>
          <a:xfrm>
            <a:off x="8595360" y="-1463040"/>
            <a:ext cx="5669280" cy="5669280"/>
          </a:xfrm>
          <a:prstGeom prst="ellipse">
            <a:avLst/>
          </a:prstGeom>
          <a:solidFill>
            <a:srgbClr val="F2A93B">
              <a:alpha val="18000"/>
            </a:srgbClr>
          </a:solidFill>
          <a:ln w="12700">
            <a:solidFill>
              <a:srgbClr val="17202E">
                <a:alpha val="0"/>
              </a:srgbClr>
            </a:solidFill>
            <a:prstDash val="solid"/>
          </a:ln>
        </p:spPr>
      </p:sp>
      <p:sp>
        <p:nvSpPr>
          <p:cNvPr id="3" name="Cœur projecteur"/>
          <p:cNvSpPr/>
          <p:nvPr/>
        </p:nvSpPr>
        <p:spPr>
          <a:xfrm>
            <a:off x="9692640" y="-365760"/>
            <a:ext cx="3474720" cy="3474720"/>
          </a:xfrm>
          <a:prstGeom prst="ellipse">
            <a:avLst/>
          </a:prstGeom>
          <a:solidFill>
            <a:srgbClr val="F2A93B">
              <a:alpha val="35000"/>
            </a:srgbClr>
          </a:solidFill>
          <a:ln w="12700">
            <a:solidFill>
              <a:srgbClr val="17202E">
                <a:alpha val="0"/>
              </a:srgbClr>
            </a:solidFill>
            <a:prstDash val="solid"/>
          </a:ln>
        </p:spPr>
      </p:sp>
      <p:sp>
        <p:nvSpPr>
          <p:cNvPr id="4" name="Text 2"/>
          <p:cNvSpPr txBox="1"/>
          <p:nvPr/>
        </p:nvSpPr>
        <p:spPr>
          <a:xfrm>
            <a:off x="731520" y="1554480"/>
            <a:ext cx="7315200" cy="365760"/>
          </a:xfrm>
          <a:prstGeom prst="rect">
            <a:avLst/>
          </a:prstGeom>
          <a:noFill/>
          <a:ln/>
        </p:spPr>
        <p:txBody>
          <a:bodyPr wrap="square" lIns="0" tIns="0" rIns="0" bIns="0" rtlCol="0" anchor="ctr"/>
          <a:lstStyle/>
          <a:p>
            <a:pPr indent="0" marL="0">
              <a:buNone/>
            </a:pPr>
            <a:r>
              <a:rPr lang="en-US" sz="1400" b="1" spc="300" kern="0" dirty="0">
                <a:solidFill>
                  <a:srgbClr val="F2A93B"/>
                </a:solidFill>
              </a:rPr>
              <a:t>ERP ÉVÉNEMENTIEL</a:t>
            </a:r>
            <a:endParaRPr lang="en-US" sz="1400" dirty="0"/>
          </a:p>
        </p:txBody>
      </p:sp>
      <p:sp>
        <p:nvSpPr>
          <p:cNvPr id="5" name="Text 0"/>
          <p:cNvSpPr/>
          <p:nvPr>
            <p:ph idx="100" type="title" hasCustomPrompt="1"/>
          </p:nvPr>
        </p:nvSpPr>
        <p:spPr>
          <a:xfrm>
            <a:off x="731520" y="2103120"/>
            <a:ext cx="9601200" cy="1463040"/>
          </a:xfrm>
          <a:prstGeom prst="rect">
            <a:avLst/>
          </a:prstGeom>
          <a:noFill/>
          <a:ln/>
        </p:spPr>
        <p:txBody>
          <a:bodyPr wrap="square" lIns="0" tIns="0" rIns="0" bIns="0" rtlCol="0" anchor="b"/>
          <a:lstStyle/>
          <a:p>
            <a:pPr algn="l" indent="0" marL="0">
              <a:buNone/>
            </a:pPr>
            <a:r>
              <a:rPr lang="en-US" sz="5400" b="1" dirty="0">
                <a:solidFill>
                  <a:schemeClr val="bg1"/>
                </a:solidFill>
              </a:rPr>
              <a:t>User stories par profil</a:t>
            </a:r>
            <a:endParaRPr lang="en-US" sz="5400" dirty="0"/>
          </a:p>
        </p:txBody>
      </p:sp>
      <p:sp>
        <p:nvSpPr>
          <p:cNvPr id="6" name="Text 0"/>
          <p:cNvSpPr/>
          <p:nvPr>
            <p:ph idx="101" type="body" hasCustomPrompt="1"/>
          </p:nvPr>
        </p:nvSpPr>
        <p:spPr>
          <a:xfrm>
            <a:off x="731520" y="3703320"/>
            <a:ext cx="9144000" cy="1097280"/>
          </a:xfrm>
          <a:prstGeom prst="rect">
            <a:avLst/>
          </a:prstGeom>
          <a:noFill/>
          <a:ln/>
        </p:spPr>
        <p:txBody>
          <a:bodyPr wrap="square" lIns="0" tIns="0" rIns="0" bIns="0" rtlCol="0" anchor="t"/>
          <a:lstStyle/>
          <a:p>
            <a:pPr indent="0" marL="0">
              <a:buNone/>
            </a:pPr>
            <a:r>
              <a:rPr lang="en-US" sz="2000" dirty="0">
                <a:solidFill>
                  <a:srgbClr val="CBD3E1"/>
                </a:solidFill>
              </a:rPr>
              <a:t>Comprendre le métier, puis ce que chaque compte fait dans l'ERP, et où le voir dans la démo.</a:t>
            </a:r>
            <a:endParaRPr lang="en-US" sz="2000" dirty="0"/>
          </a:p>
        </p:txBody>
      </p:sp>
      <p:sp>
        <p:nvSpPr>
          <p:cNvPr id="7" name="Text 5"/>
          <p:cNvSpPr txBox="1"/>
          <p:nvPr/>
        </p:nvSpPr>
        <p:spPr>
          <a:xfrm>
            <a:off x="731520" y="5943600"/>
            <a:ext cx="7315200" cy="365760"/>
          </a:xfrm>
          <a:prstGeom prst="rect">
            <a:avLst/>
          </a:prstGeom>
          <a:noFill/>
          <a:ln/>
        </p:spPr>
        <p:txBody>
          <a:bodyPr wrap="square" lIns="0" tIns="0" rIns="0" bIns="0" rtlCol="0" anchor="ctr"/>
          <a:lstStyle/>
          <a:p>
            <a:pPr indent="0" marL="0">
              <a:buNone/>
            </a:pPr>
            <a:r>
              <a:rPr lang="en-US" sz="1400" dirty="0">
                <a:solidFill>
                  <a:srgbClr val="8F9AB0"/>
                </a:solidFill>
              </a:rPr>
              <a:t>MC &amp; EN DIRECT · octobre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Le métier en une page</a:t>
            </a:r>
            <a:endParaRPr lang="en-US" sz="3200" dirty="0"/>
          </a:p>
        </p:txBody>
      </p:sp>
      <p:sp>
        <p:nvSpPr>
          <p:cNvPr id="3" name="Pastille FaBoxesStacked"/>
          <p:cNvSpPr/>
          <p:nvPr/>
        </p:nvSpPr>
        <p:spPr>
          <a:xfrm>
            <a:off x="548640" y="1463040"/>
            <a:ext cx="566928" cy="566928"/>
          </a:xfrm>
          <a:prstGeom prst="ellipse">
            <a:avLst/>
          </a:prstGeom>
          <a:solidFill>
            <a:srgbClr val="F2A93B"/>
          </a:solidFill>
          <a:ln w="12700">
            <a:solidFill>
              <a:srgbClr val="F2A93B"/>
            </a:solidFill>
            <a:prstDash val="solid"/>
          </a:ln>
        </p:spPr>
      </p:sp>
      <p:pic>
        <p:nvPicPr>
          <p:cNvPr id="4" name="Icône FaBoxesStacked" descr="preencoded.png">    </p:cNvPr>
          <p:cNvPicPr>
            <a:picLocks noChangeAspect="1"/>
          </p:cNvPicPr>
          <p:nvPr/>
        </p:nvPicPr>
        <p:blipFill>
          <a:blip r:embed="rId1"/>
          <a:stretch>
            <a:fillRect/>
          </a:stretch>
        </p:blipFill>
        <p:spPr>
          <a:xfrm>
            <a:off x="696041" y="1610441"/>
            <a:ext cx="272125" cy="272125"/>
          </a:xfrm>
          <a:prstGeom prst="rect">
            <a:avLst/>
          </a:prstGeom>
        </p:spPr>
      </p:pic>
      <p:sp>
        <p:nvSpPr>
          <p:cNvPr id="5" name="Text 2"/>
          <p:cNvSpPr txBox="1"/>
          <p:nvPr/>
        </p:nvSpPr>
        <p:spPr>
          <a:xfrm>
            <a:off x="1280160" y="1417320"/>
            <a:ext cx="2834640" cy="1234440"/>
          </a:xfrm>
          <a:prstGeom prst="rect">
            <a:avLst/>
          </a:prstGeom>
          <a:noFill/>
          <a:ln/>
        </p:spPr>
        <p:txBody>
          <a:bodyPr wrap="square" lIns="0" tIns="0" rIns="0" bIns="0" rtlCol="0" anchor="t"/>
          <a:lstStyle/>
          <a:p>
            <a:pPr indent="0" marL="0">
              <a:spcAft>
                <a:spcPts val="200"/>
              </a:spcAft>
              <a:buNone/>
            </a:pPr>
            <a:r>
              <a:rPr lang="en-US" sz="1600" b="1" dirty="0">
                <a:solidFill>
                  <a:srgbClr val="1F2430"/>
                </a:solidFill>
              </a:rPr>
              <a:t>Louer du matériel</a:t>
            </a:r>
            <a:endParaRPr lang="en-US" sz="1600" dirty="0"/>
          </a:p>
          <a:p>
            <a:pPr indent="0" marL="0">
              <a:spcAft>
                <a:spcPts val="200"/>
              </a:spcAft>
              <a:buNone/>
            </a:pPr>
            <a:r>
              <a:rPr lang="en-US" sz="1400" dirty="0">
                <a:solidFill>
                  <a:srgbClr val="5B6170"/>
                </a:solidFill>
              </a:rPr>
              <a:t>Son, lumière, vidéo, scènes, tentes, mobilier, groupes électrogènes : livrés, installés, puis récupérés.</a:t>
            </a:r>
            <a:endParaRPr lang="en-US" sz="1600" dirty="0"/>
          </a:p>
        </p:txBody>
      </p:sp>
      <p:sp>
        <p:nvSpPr>
          <p:cNvPr id="6" name="Pastille FaStar"/>
          <p:cNvSpPr/>
          <p:nvPr/>
        </p:nvSpPr>
        <p:spPr>
          <a:xfrm>
            <a:off x="4297680" y="1463040"/>
            <a:ext cx="566928" cy="566928"/>
          </a:xfrm>
          <a:prstGeom prst="ellipse">
            <a:avLst/>
          </a:prstGeom>
          <a:solidFill>
            <a:srgbClr val="F2A93B"/>
          </a:solidFill>
          <a:ln w="12700">
            <a:solidFill>
              <a:srgbClr val="F2A93B"/>
            </a:solidFill>
            <a:prstDash val="solid"/>
          </a:ln>
        </p:spPr>
      </p:sp>
      <p:pic>
        <p:nvPicPr>
          <p:cNvPr id="7" name="Icône FaStar" descr="preencoded.png">    </p:cNvPr>
          <p:cNvPicPr>
            <a:picLocks noChangeAspect="1"/>
          </p:cNvPicPr>
          <p:nvPr/>
        </p:nvPicPr>
        <p:blipFill>
          <a:blip r:embed="rId2"/>
          <a:stretch>
            <a:fillRect/>
          </a:stretch>
        </p:blipFill>
        <p:spPr>
          <a:xfrm>
            <a:off x="4445081" y="1610441"/>
            <a:ext cx="272125" cy="272125"/>
          </a:xfrm>
          <a:prstGeom prst="rect">
            <a:avLst/>
          </a:prstGeom>
        </p:spPr>
      </p:pic>
      <p:sp>
        <p:nvSpPr>
          <p:cNvPr id="8" name="Text 4"/>
          <p:cNvSpPr txBox="1"/>
          <p:nvPr/>
        </p:nvSpPr>
        <p:spPr>
          <a:xfrm>
            <a:off x="5029200" y="1417320"/>
            <a:ext cx="2834640" cy="1234440"/>
          </a:xfrm>
          <a:prstGeom prst="rect">
            <a:avLst/>
          </a:prstGeom>
          <a:noFill/>
          <a:ln/>
        </p:spPr>
        <p:txBody>
          <a:bodyPr wrap="square" lIns="0" tIns="0" rIns="0" bIns="0" rtlCol="0" anchor="t"/>
          <a:lstStyle/>
          <a:p>
            <a:pPr indent="0" marL="0">
              <a:spcAft>
                <a:spcPts val="200"/>
              </a:spcAft>
              <a:buNone/>
            </a:pPr>
            <a:r>
              <a:rPr lang="en-US" sz="1600" b="1" dirty="0">
                <a:solidFill>
                  <a:srgbClr val="1F2430"/>
                </a:solidFill>
              </a:rPr>
              <a:t>Organiser des événements</a:t>
            </a:r>
            <a:endParaRPr lang="en-US" sz="1600" dirty="0"/>
          </a:p>
          <a:p>
            <a:pPr indent="0" marL="0">
              <a:spcAft>
                <a:spcPts val="200"/>
              </a:spcAft>
              <a:buNone/>
            </a:pPr>
            <a:r>
              <a:rPr lang="en-US" sz="1400" dirty="0">
                <a:solidFill>
                  <a:srgbClr val="5B6170"/>
                </a:solidFill>
              </a:rPr>
              <a:t>Conférences, cérémonies, tournois, salons : de la conception au jour J, clé en main.</a:t>
            </a:r>
            <a:endParaRPr lang="en-US" sz="1600" dirty="0"/>
          </a:p>
        </p:txBody>
      </p:sp>
      <p:sp>
        <p:nvSpPr>
          <p:cNvPr id="9" name="Pastille FaBuildingColumns"/>
          <p:cNvSpPr/>
          <p:nvPr/>
        </p:nvSpPr>
        <p:spPr>
          <a:xfrm>
            <a:off x="8046720" y="1463040"/>
            <a:ext cx="566928" cy="566928"/>
          </a:xfrm>
          <a:prstGeom prst="ellipse">
            <a:avLst/>
          </a:prstGeom>
          <a:solidFill>
            <a:srgbClr val="F2A93B"/>
          </a:solidFill>
          <a:ln w="12700">
            <a:solidFill>
              <a:srgbClr val="F2A93B"/>
            </a:solidFill>
            <a:prstDash val="solid"/>
          </a:ln>
        </p:spPr>
      </p:sp>
      <p:pic>
        <p:nvPicPr>
          <p:cNvPr id="10" name="Icône FaBuildingColumns" descr="preencoded.png">    </p:cNvPr>
          <p:cNvPicPr>
            <a:picLocks noChangeAspect="1"/>
          </p:cNvPicPr>
          <p:nvPr/>
        </p:nvPicPr>
        <p:blipFill>
          <a:blip r:embed="rId3"/>
          <a:stretch>
            <a:fillRect/>
          </a:stretch>
        </p:blipFill>
        <p:spPr>
          <a:xfrm>
            <a:off x="8194121" y="1610441"/>
            <a:ext cx="272125" cy="272125"/>
          </a:xfrm>
          <a:prstGeom prst="rect">
            <a:avLst/>
          </a:prstGeom>
        </p:spPr>
      </p:pic>
      <p:sp>
        <p:nvSpPr>
          <p:cNvPr id="11" name="Text 6"/>
          <p:cNvSpPr txBox="1"/>
          <p:nvPr/>
        </p:nvSpPr>
        <p:spPr>
          <a:xfrm>
            <a:off x="8778240" y="1417320"/>
            <a:ext cx="2834640" cy="1234440"/>
          </a:xfrm>
          <a:prstGeom prst="rect">
            <a:avLst/>
          </a:prstGeom>
          <a:noFill/>
          <a:ln/>
        </p:spPr>
        <p:txBody>
          <a:bodyPr wrap="square" lIns="0" tIns="0" rIns="0" bIns="0" rtlCol="0" anchor="t"/>
          <a:lstStyle/>
          <a:p>
            <a:pPr indent="0" marL="0">
              <a:spcAft>
                <a:spcPts val="200"/>
              </a:spcAft>
              <a:buNone/>
            </a:pPr>
            <a:r>
              <a:rPr lang="en-US" sz="1600" b="1" dirty="0">
                <a:solidFill>
                  <a:srgbClr val="1F2430"/>
                </a:solidFill>
              </a:rPr>
              <a:t>Pour des clients exigeants</a:t>
            </a:r>
            <a:endParaRPr lang="en-US" sz="1600" dirty="0"/>
          </a:p>
          <a:p>
            <a:pPr indent="0" marL="0">
              <a:spcAft>
                <a:spcPts val="200"/>
              </a:spcAft>
              <a:buNone/>
            </a:pPr>
            <a:r>
              <a:rPr lang="en-US" sz="1400" dirty="0">
                <a:solidFill>
                  <a:srgbClr val="5B6170"/>
                </a:solidFill>
              </a:rPr>
              <a:t>Institutions, ministères, fédérations sportives, ambassades, banques, entreprises.</a:t>
            </a:r>
            <a:endParaRPr lang="en-US" sz="1600" dirty="0"/>
          </a:p>
        </p:txBody>
      </p:sp>
      <p:sp>
        <p:nvSpPr>
          <p:cNvPr id="12" name="Text 7"/>
          <p:cNvSpPr txBox="1"/>
          <p:nvPr/>
        </p:nvSpPr>
        <p:spPr>
          <a:xfrm>
            <a:off x="548640" y="3017520"/>
            <a:ext cx="5486400" cy="365760"/>
          </a:xfrm>
          <a:prstGeom prst="rect">
            <a:avLst/>
          </a:prstGeom>
          <a:noFill/>
          <a:ln/>
        </p:spPr>
        <p:txBody>
          <a:bodyPr wrap="square" lIns="0" tIns="0" rIns="0" bIns="0" rtlCol="0" anchor="ctr"/>
          <a:lstStyle/>
          <a:p>
            <a:pPr indent="0" marL="0">
              <a:buNone/>
            </a:pPr>
            <a:r>
              <a:rPr lang="en-US" sz="1800" b="1" dirty="0">
                <a:solidFill>
                  <a:srgbClr val="17202E"/>
                </a:solidFill>
              </a:rPr>
              <a:t>La vie d'un événement</a:t>
            </a:r>
            <a:endParaRPr lang="en-US" sz="1800" dirty="0"/>
          </a:p>
        </p:txBody>
      </p:sp>
      <p:sp>
        <p:nvSpPr>
          <p:cNvPr id="13" name="Fil du cycle"/>
          <p:cNvSpPr/>
          <p:nvPr/>
        </p:nvSpPr>
        <p:spPr>
          <a:xfrm>
            <a:off x="1338943" y="3840480"/>
            <a:ext cx="9483634" cy="0"/>
          </a:xfrm>
          <a:prstGeom prst="line">
            <a:avLst/>
          </a:prstGeom>
          <a:noFill/>
          <a:ln w="25400">
            <a:solidFill>
              <a:srgbClr val="8A92A3"/>
            </a:solidFill>
            <a:prstDash val="dash"/>
          </a:ln>
        </p:spPr>
      </p:sp>
      <p:sp>
        <p:nvSpPr>
          <p:cNvPr id="14" name="Étape Demande"/>
          <p:cNvSpPr/>
          <p:nvPr/>
        </p:nvSpPr>
        <p:spPr>
          <a:xfrm>
            <a:off x="1064623" y="3566160"/>
            <a:ext cx="548640" cy="548640"/>
          </a:xfrm>
          <a:prstGeom prst="ellipse">
            <a:avLst/>
          </a:prstGeom>
          <a:solidFill>
            <a:srgbClr val="2A78D6"/>
          </a:solidFill>
          <a:ln w="12700">
            <a:solidFill>
              <a:srgbClr val="2A78D6"/>
            </a:solidFill>
            <a:prstDash val="solid"/>
          </a:ln>
        </p:spPr>
      </p:sp>
      <p:sp>
        <p:nvSpPr>
          <p:cNvPr id="15" name="Text 10"/>
          <p:cNvSpPr txBox="1"/>
          <p:nvPr/>
        </p:nvSpPr>
        <p:spPr>
          <a:xfrm>
            <a:off x="1064623"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16" name="Text 11"/>
          <p:cNvSpPr txBox="1"/>
          <p:nvPr/>
        </p:nvSpPr>
        <p:spPr>
          <a:xfrm>
            <a:off x="594360"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Demande</a:t>
            </a:r>
            <a:endParaRPr lang="en-US" sz="1500" dirty="0"/>
          </a:p>
        </p:txBody>
      </p:sp>
      <p:sp>
        <p:nvSpPr>
          <p:cNvPr id="17" name="Text 12"/>
          <p:cNvSpPr txBox="1"/>
          <p:nvPr/>
        </p:nvSpPr>
        <p:spPr>
          <a:xfrm>
            <a:off x="621792"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Le client exprime un besoin (le « brief »)</a:t>
            </a:r>
            <a:endParaRPr lang="en-US" sz="1200" dirty="0"/>
          </a:p>
        </p:txBody>
      </p:sp>
      <p:sp>
        <p:nvSpPr>
          <p:cNvPr id="18" name="Étape Repérage"/>
          <p:cNvSpPr/>
          <p:nvPr/>
        </p:nvSpPr>
        <p:spPr>
          <a:xfrm>
            <a:off x="2645229" y="3566160"/>
            <a:ext cx="548640" cy="548640"/>
          </a:xfrm>
          <a:prstGeom prst="ellipse">
            <a:avLst/>
          </a:prstGeom>
          <a:solidFill>
            <a:srgbClr val="2A78D6"/>
          </a:solidFill>
          <a:ln w="12700">
            <a:solidFill>
              <a:srgbClr val="2A78D6"/>
            </a:solidFill>
            <a:prstDash val="solid"/>
          </a:ln>
        </p:spPr>
      </p:sp>
      <p:sp>
        <p:nvSpPr>
          <p:cNvPr id="19" name="Text 14"/>
          <p:cNvSpPr txBox="1"/>
          <p:nvPr/>
        </p:nvSpPr>
        <p:spPr>
          <a:xfrm>
            <a:off x="2645229"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20" name="Text 15"/>
          <p:cNvSpPr txBox="1"/>
          <p:nvPr/>
        </p:nvSpPr>
        <p:spPr>
          <a:xfrm>
            <a:off x="2174966"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Repérage</a:t>
            </a:r>
            <a:endParaRPr lang="en-US" sz="1500" dirty="0"/>
          </a:p>
        </p:txBody>
      </p:sp>
      <p:sp>
        <p:nvSpPr>
          <p:cNvPr id="21" name="Text 16"/>
          <p:cNvSpPr txBox="1"/>
          <p:nvPr/>
        </p:nvSpPr>
        <p:spPr>
          <a:xfrm>
            <a:off x="2202398"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Visite du lieu : mesures, accès, électricité</a:t>
            </a:r>
            <a:endParaRPr lang="en-US" sz="1200" dirty="0"/>
          </a:p>
        </p:txBody>
      </p:sp>
      <p:sp>
        <p:nvSpPr>
          <p:cNvPr id="22" name="Étape Devis"/>
          <p:cNvSpPr/>
          <p:nvPr/>
        </p:nvSpPr>
        <p:spPr>
          <a:xfrm>
            <a:off x="4225834" y="3566160"/>
            <a:ext cx="548640" cy="548640"/>
          </a:xfrm>
          <a:prstGeom prst="ellipse">
            <a:avLst/>
          </a:prstGeom>
          <a:solidFill>
            <a:srgbClr val="2A78D6"/>
          </a:solidFill>
          <a:ln w="12700">
            <a:solidFill>
              <a:srgbClr val="2A78D6"/>
            </a:solidFill>
            <a:prstDash val="solid"/>
          </a:ln>
        </p:spPr>
      </p:sp>
      <p:sp>
        <p:nvSpPr>
          <p:cNvPr id="23" name="Text 18"/>
          <p:cNvSpPr txBox="1"/>
          <p:nvPr/>
        </p:nvSpPr>
        <p:spPr>
          <a:xfrm>
            <a:off x="4225834"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24" name="Text 19"/>
          <p:cNvSpPr txBox="1"/>
          <p:nvPr/>
        </p:nvSpPr>
        <p:spPr>
          <a:xfrm>
            <a:off x="3755571"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Devis</a:t>
            </a:r>
            <a:endParaRPr lang="en-US" sz="1500" dirty="0"/>
          </a:p>
        </p:txBody>
      </p:sp>
      <p:sp>
        <p:nvSpPr>
          <p:cNvPr id="25" name="Text 20"/>
          <p:cNvSpPr txBox="1"/>
          <p:nvPr/>
        </p:nvSpPr>
        <p:spPr>
          <a:xfrm>
            <a:off x="3783003"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Offre chiffrée, souvent en plusieurs versions</a:t>
            </a:r>
            <a:endParaRPr lang="en-US" sz="1200" dirty="0"/>
          </a:p>
        </p:txBody>
      </p:sp>
      <p:sp>
        <p:nvSpPr>
          <p:cNvPr id="26" name="Étape Confirmation"/>
          <p:cNvSpPr/>
          <p:nvPr/>
        </p:nvSpPr>
        <p:spPr>
          <a:xfrm>
            <a:off x="5806440" y="3566160"/>
            <a:ext cx="548640" cy="548640"/>
          </a:xfrm>
          <a:prstGeom prst="ellipse">
            <a:avLst/>
          </a:prstGeom>
          <a:solidFill>
            <a:srgbClr val="2A78D6"/>
          </a:solidFill>
          <a:ln w="12700">
            <a:solidFill>
              <a:srgbClr val="2A78D6"/>
            </a:solidFill>
            <a:prstDash val="solid"/>
          </a:ln>
        </p:spPr>
      </p:sp>
      <p:sp>
        <p:nvSpPr>
          <p:cNvPr id="27" name="Text 22"/>
          <p:cNvSpPr txBox="1"/>
          <p:nvPr/>
        </p:nvSpPr>
        <p:spPr>
          <a:xfrm>
            <a:off x="5806440"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8" name="Text 23"/>
          <p:cNvSpPr txBox="1"/>
          <p:nvPr/>
        </p:nvSpPr>
        <p:spPr>
          <a:xfrm>
            <a:off x="5336177"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Confirmation</a:t>
            </a:r>
            <a:endParaRPr lang="en-US" sz="1500" dirty="0"/>
          </a:p>
        </p:txBody>
      </p:sp>
      <p:sp>
        <p:nvSpPr>
          <p:cNvPr id="29" name="Text 24"/>
          <p:cNvSpPr txBox="1"/>
          <p:nvPr/>
        </p:nvSpPr>
        <p:spPr>
          <a:xfrm>
            <a:off x="5363609"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Bon de commande du client, acompte</a:t>
            </a:r>
            <a:endParaRPr lang="en-US" sz="1200" dirty="0"/>
          </a:p>
        </p:txBody>
      </p:sp>
      <p:sp>
        <p:nvSpPr>
          <p:cNvPr id="30" name="Étape Préparation"/>
          <p:cNvSpPr/>
          <p:nvPr/>
        </p:nvSpPr>
        <p:spPr>
          <a:xfrm>
            <a:off x="7387046" y="3566160"/>
            <a:ext cx="548640" cy="548640"/>
          </a:xfrm>
          <a:prstGeom prst="ellipse">
            <a:avLst/>
          </a:prstGeom>
          <a:solidFill>
            <a:srgbClr val="2A78D6"/>
          </a:solidFill>
          <a:ln w="12700">
            <a:solidFill>
              <a:srgbClr val="2A78D6"/>
            </a:solidFill>
            <a:prstDash val="solid"/>
          </a:ln>
        </p:spPr>
      </p:sp>
      <p:sp>
        <p:nvSpPr>
          <p:cNvPr id="31" name="Text 26"/>
          <p:cNvSpPr txBox="1"/>
          <p:nvPr/>
        </p:nvSpPr>
        <p:spPr>
          <a:xfrm>
            <a:off x="7387046"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32" name="Text 27"/>
          <p:cNvSpPr txBox="1"/>
          <p:nvPr/>
        </p:nvSpPr>
        <p:spPr>
          <a:xfrm>
            <a:off x="6916783"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Préparation</a:t>
            </a:r>
            <a:endParaRPr lang="en-US" sz="1500" dirty="0"/>
          </a:p>
        </p:txBody>
      </p:sp>
      <p:sp>
        <p:nvSpPr>
          <p:cNvPr id="33" name="Text 28"/>
          <p:cNvSpPr txBox="1"/>
          <p:nvPr/>
        </p:nvSpPr>
        <p:spPr>
          <a:xfrm>
            <a:off x="6944215"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Équipe, matériel, achats, transport</a:t>
            </a:r>
            <a:endParaRPr lang="en-US" sz="1200" dirty="0"/>
          </a:p>
        </p:txBody>
      </p:sp>
      <p:sp>
        <p:nvSpPr>
          <p:cNvPr id="34" name="Étape Montage &amp; événement"/>
          <p:cNvSpPr/>
          <p:nvPr/>
        </p:nvSpPr>
        <p:spPr>
          <a:xfrm>
            <a:off x="8967651" y="3566160"/>
            <a:ext cx="548640" cy="548640"/>
          </a:xfrm>
          <a:prstGeom prst="ellipse">
            <a:avLst/>
          </a:prstGeom>
          <a:solidFill>
            <a:srgbClr val="2A78D6"/>
          </a:solidFill>
          <a:ln w="12700">
            <a:solidFill>
              <a:srgbClr val="2A78D6"/>
            </a:solidFill>
            <a:prstDash val="solid"/>
          </a:ln>
        </p:spPr>
      </p:sp>
      <p:sp>
        <p:nvSpPr>
          <p:cNvPr id="35" name="Text 30"/>
          <p:cNvSpPr txBox="1"/>
          <p:nvPr/>
        </p:nvSpPr>
        <p:spPr>
          <a:xfrm>
            <a:off x="8967651"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6</a:t>
            </a:r>
            <a:endParaRPr lang="en-US" sz="1600" dirty="0"/>
          </a:p>
        </p:txBody>
      </p:sp>
      <p:sp>
        <p:nvSpPr>
          <p:cNvPr id="36" name="Text 31"/>
          <p:cNvSpPr txBox="1"/>
          <p:nvPr/>
        </p:nvSpPr>
        <p:spPr>
          <a:xfrm>
            <a:off x="8497389"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Montage &amp; événement</a:t>
            </a:r>
            <a:endParaRPr lang="en-US" sz="1500" dirty="0"/>
          </a:p>
        </p:txBody>
      </p:sp>
      <p:sp>
        <p:nvSpPr>
          <p:cNvPr id="37" name="Text 32"/>
          <p:cNvSpPr txBox="1"/>
          <p:nvPr/>
        </p:nvSpPr>
        <p:spPr>
          <a:xfrm>
            <a:off x="8524821"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Installation la veille, exploitation le jour J</a:t>
            </a:r>
            <a:endParaRPr lang="en-US" sz="1200" dirty="0"/>
          </a:p>
        </p:txBody>
      </p:sp>
      <p:sp>
        <p:nvSpPr>
          <p:cNvPr id="38" name="Étape Retour &amp; facture"/>
          <p:cNvSpPr/>
          <p:nvPr/>
        </p:nvSpPr>
        <p:spPr>
          <a:xfrm>
            <a:off x="10548257" y="3566160"/>
            <a:ext cx="548640" cy="548640"/>
          </a:xfrm>
          <a:prstGeom prst="ellipse">
            <a:avLst/>
          </a:prstGeom>
          <a:solidFill>
            <a:srgbClr val="2A78D6"/>
          </a:solidFill>
          <a:ln w="12700">
            <a:solidFill>
              <a:srgbClr val="2A78D6"/>
            </a:solidFill>
            <a:prstDash val="solid"/>
          </a:ln>
        </p:spPr>
      </p:sp>
      <p:sp>
        <p:nvSpPr>
          <p:cNvPr id="39" name="Text 34"/>
          <p:cNvSpPr txBox="1"/>
          <p:nvPr/>
        </p:nvSpPr>
        <p:spPr>
          <a:xfrm>
            <a:off x="10548257" y="3566160"/>
            <a:ext cx="548640" cy="548640"/>
          </a:xfrm>
          <a:prstGeom prst="rect">
            <a:avLst/>
          </a:prstGeom>
          <a:noFill/>
          <a:ln/>
        </p:spPr>
        <p:txBody>
          <a:bodyPr wrap="square" lIns="0" tIns="0" rIns="0" bIns="0" rtlCol="0" anchor="ctr"/>
          <a:lstStyle/>
          <a:p>
            <a:pPr algn="ctr" indent="0" marL="0">
              <a:buNone/>
            </a:pPr>
            <a:r>
              <a:rPr lang="en-US" sz="1600" b="1" dirty="0">
                <a:solidFill>
                  <a:srgbClr val="FFFFFF"/>
                </a:solidFill>
              </a:rPr>
              <a:t>7</a:t>
            </a:r>
            <a:endParaRPr lang="en-US" sz="1600" dirty="0"/>
          </a:p>
        </p:txBody>
      </p:sp>
      <p:sp>
        <p:nvSpPr>
          <p:cNvPr id="40" name="Text 35"/>
          <p:cNvSpPr txBox="1"/>
          <p:nvPr/>
        </p:nvSpPr>
        <p:spPr>
          <a:xfrm>
            <a:off x="10077994" y="4251960"/>
            <a:ext cx="1489166" cy="548640"/>
          </a:xfrm>
          <a:prstGeom prst="rect">
            <a:avLst/>
          </a:prstGeom>
          <a:noFill/>
          <a:ln/>
        </p:spPr>
        <p:txBody>
          <a:bodyPr wrap="square" lIns="0" tIns="0" rIns="0" bIns="0" rtlCol="0" anchor="t"/>
          <a:lstStyle/>
          <a:p>
            <a:pPr algn="ctr" indent="0" marL="0">
              <a:buNone/>
            </a:pPr>
            <a:r>
              <a:rPr lang="en-US" sz="1500" b="1" dirty="0">
                <a:solidFill>
                  <a:srgbClr val="1F2430"/>
                </a:solidFill>
              </a:rPr>
              <a:t>Retour &amp; facture</a:t>
            </a:r>
            <a:endParaRPr lang="en-US" sz="1500" dirty="0"/>
          </a:p>
        </p:txBody>
      </p:sp>
      <p:sp>
        <p:nvSpPr>
          <p:cNvPr id="41" name="Text 36"/>
          <p:cNvSpPr txBox="1"/>
          <p:nvPr/>
        </p:nvSpPr>
        <p:spPr>
          <a:xfrm>
            <a:off x="10105426" y="4800600"/>
            <a:ext cx="1434302" cy="1097280"/>
          </a:xfrm>
          <a:prstGeom prst="rect">
            <a:avLst/>
          </a:prstGeom>
          <a:noFill/>
          <a:ln/>
        </p:spPr>
        <p:txBody>
          <a:bodyPr wrap="square" lIns="0" tIns="0" rIns="0" bIns="0" rtlCol="0" anchor="t"/>
          <a:lstStyle/>
          <a:p>
            <a:pPr algn="ctr" indent="0" marL="0">
              <a:buNone/>
            </a:pPr>
            <a:r>
              <a:rPr lang="en-US" sz="1200" dirty="0">
                <a:solidFill>
                  <a:srgbClr val="5B6170"/>
                </a:solidFill>
              </a:rPr>
              <a:t>Démontage, retour du matériel, facture, paiement</a:t>
            </a:r>
            <a:endParaRPr lang="en-US" sz="1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Comment lire une user story</a:t>
            </a:r>
            <a:endParaRPr lang="en-US" sz="3200" dirty="0"/>
          </a:p>
        </p:txBody>
      </p:sp>
      <p:sp>
        <p:nvSpPr>
          <p:cNvPr id="3" name="Text 1"/>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600" dirty="0">
                <a:solidFill>
                  <a:srgbClr val="1F2430"/>
                </a:solidFill>
              </a:rPr>
              <a:t>Une user story décrit un besoin du point de vue de la personne qui utilise l'outil, en une phrase :</a:t>
            </a:r>
            <a:endParaRPr lang="en-US" sz="1600" dirty="0"/>
          </a:p>
        </p:txBody>
      </p:sp>
      <p:sp>
        <p:nvSpPr>
          <p:cNvPr id="4" name="Bloc qui ?"/>
          <p:cNvSpPr/>
          <p:nvPr/>
        </p:nvSpPr>
        <p:spPr>
          <a:xfrm>
            <a:off x="548640" y="2103120"/>
            <a:ext cx="3520440" cy="1554480"/>
          </a:xfrm>
          <a:prstGeom prst="roundRect">
            <a:avLst>
              <a:gd name="adj" fmla="val 5882"/>
            </a:avLst>
          </a:prstGeom>
          <a:solidFill>
            <a:srgbClr val="2A78D6"/>
          </a:solidFill>
          <a:ln w="12700">
            <a:solidFill>
              <a:srgbClr val="2A78D6"/>
            </a:solidFill>
            <a:prstDash val="solid"/>
          </a:ln>
        </p:spPr>
      </p:sp>
      <p:sp>
        <p:nvSpPr>
          <p:cNvPr id="5" name="Text 3"/>
          <p:cNvSpPr txBox="1"/>
          <p:nvPr/>
        </p:nvSpPr>
        <p:spPr>
          <a:xfrm>
            <a:off x="822960" y="2194560"/>
            <a:ext cx="3017520" cy="1371600"/>
          </a:xfrm>
          <a:prstGeom prst="rect">
            <a:avLst/>
          </a:prstGeom>
          <a:noFill/>
          <a:ln/>
        </p:spPr>
        <p:txBody>
          <a:bodyPr wrap="square" lIns="0" tIns="0" rIns="0" bIns="0" rtlCol="0" anchor="ctr"/>
          <a:lstStyle/>
          <a:p>
            <a:pPr indent="0" marL="0">
              <a:buNone/>
            </a:pPr>
            <a:r>
              <a:rPr lang="en-US" sz="2200" b="1" dirty="0">
                <a:solidFill>
                  <a:srgbClr val="FFFFFF"/>
                </a:solidFill>
              </a:rPr>
              <a:t>En tant que…</a:t>
            </a:r>
            <a:endParaRPr lang="en-US" sz="2200" dirty="0"/>
          </a:p>
          <a:p>
            <a:pPr indent="0" marL="0">
              <a:buNone/>
            </a:pPr>
            <a:r>
              <a:rPr lang="en-US" sz="1500" b="1" dirty="0">
                <a:solidFill>
                  <a:srgbClr val="FFFFFF"/>
                </a:solidFill>
              </a:rPr>
              <a:t>qui ?  </a:t>
            </a:r>
            <a:pPr indent="0" marL="0">
              <a:buNone/>
            </a:pPr>
            <a:r>
              <a:rPr lang="en-US" sz="1500" dirty="0">
                <a:solidFill>
                  <a:srgbClr val="FFFFFF"/>
                </a:solidFill>
              </a:rPr>
              <a:t>le profil (chargé de compte, stock…)</a:t>
            </a:r>
            <a:endParaRPr lang="en-US" sz="2200" dirty="0"/>
          </a:p>
        </p:txBody>
      </p:sp>
      <p:sp>
        <p:nvSpPr>
          <p:cNvPr id="6" name="Bloc quoi ?"/>
          <p:cNvSpPr/>
          <p:nvPr/>
        </p:nvSpPr>
        <p:spPr>
          <a:xfrm>
            <a:off x="4297680" y="2103120"/>
            <a:ext cx="3520440" cy="1554480"/>
          </a:xfrm>
          <a:prstGeom prst="roundRect">
            <a:avLst>
              <a:gd name="adj" fmla="val 5882"/>
            </a:avLst>
          </a:prstGeom>
          <a:solidFill>
            <a:srgbClr val="6250D6"/>
          </a:solidFill>
          <a:ln w="12700">
            <a:solidFill>
              <a:srgbClr val="6250D6"/>
            </a:solidFill>
            <a:prstDash val="solid"/>
          </a:ln>
        </p:spPr>
      </p:sp>
      <p:sp>
        <p:nvSpPr>
          <p:cNvPr id="7" name="Text 5"/>
          <p:cNvSpPr txBox="1"/>
          <p:nvPr/>
        </p:nvSpPr>
        <p:spPr>
          <a:xfrm>
            <a:off x="4572000" y="2194560"/>
            <a:ext cx="3017520" cy="1371600"/>
          </a:xfrm>
          <a:prstGeom prst="rect">
            <a:avLst/>
          </a:prstGeom>
          <a:noFill/>
          <a:ln/>
        </p:spPr>
        <p:txBody>
          <a:bodyPr wrap="square" lIns="0" tIns="0" rIns="0" bIns="0" rtlCol="0" anchor="ctr"/>
          <a:lstStyle/>
          <a:p>
            <a:pPr indent="0" marL="0">
              <a:buNone/>
            </a:pPr>
            <a:r>
              <a:rPr lang="en-US" sz="2200" b="1" dirty="0">
                <a:solidFill>
                  <a:srgbClr val="FFFFFF"/>
                </a:solidFill>
              </a:rPr>
              <a:t>je veux…</a:t>
            </a:r>
            <a:endParaRPr lang="en-US" sz="2200" dirty="0"/>
          </a:p>
          <a:p>
            <a:pPr indent="0" marL="0">
              <a:buNone/>
            </a:pPr>
            <a:r>
              <a:rPr lang="en-US" sz="1500" b="1" dirty="0">
                <a:solidFill>
                  <a:srgbClr val="FFFFFF"/>
                </a:solidFill>
              </a:rPr>
              <a:t>quoi ?  </a:t>
            </a:r>
            <a:pPr indent="0" marL="0">
              <a:buNone/>
            </a:pPr>
            <a:r>
              <a:rPr lang="en-US" sz="1500" dirty="0">
                <a:solidFill>
                  <a:srgbClr val="FFFFFF"/>
                </a:solidFill>
              </a:rPr>
              <a:t>ce qu'il veut faire dans l'outil</a:t>
            </a:r>
            <a:endParaRPr lang="en-US" sz="2200" dirty="0"/>
          </a:p>
        </p:txBody>
      </p:sp>
      <p:sp>
        <p:nvSpPr>
          <p:cNvPr id="8" name="Bloc pourquoi ?"/>
          <p:cNvSpPr/>
          <p:nvPr/>
        </p:nvSpPr>
        <p:spPr>
          <a:xfrm>
            <a:off x="8046720" y="2103120"/>
            <a:ext cx="3520440" cy="1554480"/>
          </a:xfrm>
          <a:prstGeom prst="roundRect">
            <a:avLst>
              <a:gd name="adj" fmla="val 5882"/>
            </a:avLst>
          </a:prstGeom>
          <a:solidFill>
            <a:srgbClr val="1BAF7A"/>
          </a:solidFill>
          <a:ln w="12700">
            <a:solidFill>
              <a:srgbClr val="1BAF7A"/>
            </a:solidFill>
            <a:prstDash val="solid"/>
          </a:ln>
        </p:spPr>
      </p:sp>
      <p:sp>
        <p:nvSpPr>
          <p:cNvPr id="9" name="Text 7"/>
          <p:cNvSpPr txBox="1"/>
          <p:nvPr/>
        </p:nvSpPr>
        <p:spPr>
          <a:xfrm>
            <a:off x="8321040" y="2194560"/>
            <a:ext cx="3017520" cy="1371600"/>
          </a:xfrm>
          <a:prstGeom prst="rect">
            <a:avLst/>
          </a:prstGeom>
          <a:noFill/>
          <a:ln/>
        </p:spPr>
        <p:txBody>
          <a:bodyPr wrap="square" lIns="0" tIns="0" rIns="0" bIns="0" rtlCol="0" anchor="ctr"/>
          <a:lstStyle/>
          <a:p>
            <a:pPr indent="0" marL="0">
              <a:buNone/>
            </a:pPr>
            <a:r>
              <a:rPr lang="en-US" sz="2200" b="1" dirty="0">
                <a:solidFill>
                  <a:srgbClr val="FFFFFF"/>
                </a:solidFill>
              </a:rPr>
              <a:t>afin de…</a:t>
            </a:r>
            <a:endParaRPr lang="en-US" sz="2200" dirty="0"/>
          </a:p>
          <a:p>
            <a:pPr indent="0" marL="0">
              <a:buNone/>
            </a:pPr>
            <a:r>
              <a:rPr lang="en-US" sz="1500" b="1" dirty="0">
                <a:solidFill>
                  <a:srgbClr val="FFFFFF"/>
                </a:solidFill>
              </a:rPr>
              <a:t>pourquoi ?  </a:t>
            </a:r>
            <a:pPr indent="0" marL="0">
              <a:buNone/>
            </a:pPr>
            <a:r>
              <a:rPr lang="en-US" sz="1500" dirty="0">
                <a:solidFill>
                  <a:srgbClr val="FFFFFF"/>
                </a:solidFill>
              </a:rPr>
              <a:t>le bénéfice pour son travail</a:t>
            </a:r>
            <a:endParaRPr lang="en-US" sz="2200" dirty="0"/>
          </a:p>
        </p:txBody>
      </p:sp>
      <p:sp>
        <p:nvSpPr>
          <p:cNvPr id="10" name="Exemple"/>
          <p:cNvSpPr/>
          <p:nvPr/>
        </p:nvSpPr>
        <p:spPr>
          <a:xfrm>
            <a:off x="548640" y="3977640"/>
            <a:ext cx="11064240" cy="1051560"/>
          </a:xfrm>
          <a:prstGeom prst="roundRect">
            <a:avLst>
              <a:gd name="adj" fmla="val 8696"/>
            </a:avLst>
          </a:prstGeom>
          <a:solidFill>
            <a:srgbClr val="F2F4F8"/>
          </a:solidFill>
          <a:ln w="12700">
            <a:solidFill>
              <a:srgbClr val="F2F4F8"/>
            </a:solidFill>
            <a:prstDash val="solid"/>
          </a:ln>
        </p:spPr>
      </p:sp>
      <p:sp>
        <p:nvSpPr>
          <p:cNvPr id="11" name="Text 9"/>
          <p:cNvSpPr txBox="1"/>
          <p:nvPr/>
        </p:nvSpPr>
        <p:spPr>
          <a:xfrm>
            <a:off x="822960" y="3977640"/>
            <a:ext cx="10515600" cy="1051560"/>
          </a:xfrm>
          <a:prstGeom prst="rect">
            <a:avLst/>
          </a:prstGeom>
          <a:noFill/>
          <a:ln/>
        </p:spPr>
        <p:txBody>
          <a:bodyPr wrap="square" lIns="0" tIns="0" rIns="0" bIns="0" rtlCol="0" anchor="ctr"/>
          <a:lstStyle/>
          <a:p>
            <a:pPr indent="0" marL="0">
              <a:buNone/>
            </a:pPr>
            <a:r>
              <a:rPr lang="en-US" sz="1700" b="1" dirty="0">
                <a:solidFill>
                  <a:srgbClr val="17202E"/>
                </a:solidFill>
              </a:rPr>
              <a:t>Exemple : </a:t>
            </a:r>
            <a:pPr indent="0" marL="0">
              <a:buNone/>
            </a:pPr>
            <a:r>
              <a:rPr lang="en-US" sz="1700" dirty="0">
                <a:solidFill>
                  <a:srgbClr val="1F2430"/>
                </a:solidFill>
              </a:rPr>
              <a:t>En tant que </a:t>
            </a:r>
            <a:pPr indent="0" marL="0">
              <a:buNone/>
            </a:pPr>
            <a:r>
              <a:rPr lang="en-US" sz="1700" b="1" dirty="0">
                <a:solidFill>
                  <a:srgbClr val="2A78D6"/>
                </a:solidFill>
              </a:rPr>
              <a:t>magasinier</a:t>
            </a:r>
            <a:pPr indent="0" marL="0">
              <a:buNone/>
            </a:pPr>
            <a:r>
              <a:rPr lang="en-US" sz="1700" dirty="0">
                <a:solidFill>
                  <a:srgbClr val="1F2430"/>
                </a:solidFill>
              </a:rPr>
              <a:t>, je veux </a:t>
            </a:r>
            <a:pPr indent="0" marL="0">
              <a:buNone/>
            </a:pPr>
            <a:r>
              <a:rPr lang="en-US" sz="1700" b="1" dirty="0">
                <a:solidFill>
                  <a:srgbClr val="6250D6"/>
                </a:solidFill>
              </a:rPr>
              <a:t>voir ce qui part et revient aujourd'hui</a:t>
            </a:r>
            <a:pPr indent="0" marL="0">
              <a:buNone/>
            </a:pPr>
            <a:r>
              <a:rPr lang="en-US" sz="1700" dirty="0">
                <a:solidFill>
                  <a:srgbClr val="1F2430"/>
                </a:solidFill>
              </a:rPr>
              <a:t> afin d'</a:t>
            </a:r>
            <a:pPr indent="0" marL="0">
              <a:buNone/>
            </a:pPr>
            <a:r>
              <a:rPr lang="en-US" sz="1700" b="1" dirty="0">
                <a:solidFill>
                  <a:srgbClr val="1BAF7A"/>
                </a:solidFill>
              </a:rPr>
              <a:t>organiser la journée de l'entrepôt</a:t>
            </a:r>
            <a:pPr indent="0" marL="0">
              <a:buNone/>
            </a:pPr>
            <a:r>
              <a:rPr lang="en-US" sz="1700" dirty="0">
                <a:solidFill>
                  <a:srgbClr val="1F2430"/>
                </a:solidFill>
              </a:rPr>
              <a:t>.</a:t>
            </a:r>
            <a:endParaRPr lang="en-US" sz="1700" dirty="0"/>
          </a:p>
        </p:txBody>
      </p:sp>
      <p:sp>
        <p:nvSpPr>
          <p:cNvPr id="12" name="Text 10"/>
          <p:cNvSpPr txBox="1"/>
          <p:nvPr/>
        </p:nvSpPr>
        <p:spPr>
          <a:xfrm>
            <a:off x="548640" y="5303520"/>
            <a:ext cx="11064240" cy="640080"/>
          </a:xfrm>
          <a:prstGeom prst="rect">
            <a:avLst/>
          </a:prstGeom>
          <a:noFill/>
          <a:ln/>
        </p:spPr>
        <p:txBody>
          <a:bodyPr wrap="square" lIns="0" tIns="0" rIns="0" bIns="0" rtlCol="0" anchor="ctr"/>
          <a:lstStyle/>
          <a:p>
            <a:pPr indent="0" marL="0">
              <a:buNone/>
            </a:pPr>
            <a:r>
              <a:rPr lang="en-US" sz="1500" i="1" dirty="0">
                <a:solidFill>
                  <a:srgbClr val="5B6170"/>
                </a:solidFill>
              </a:rPr>
              <a:t>Dans ce document, chaque story indique aussi où la voir dans la démo : il suffit de se connecter avec le compte du profil et d'ouvrir l'écran indiqué.</a:t>
            </a:r>
            <a:endParaRPr lang="en-US" sz="15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Le vocabulaire du métier (1/2)</a:t>
            </a:r>
            <a:endParaRPr lang="en-US" sz="3200" dirty="0"/>
          </a:p>
        </p:txBody>
      </p:sp>
      <p:graphicFrame>
        <p:nvGraphicFramePr>
          <p:cNvPr id="5" name="Lexique 1"/>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2743200"/>
                <a:gridCol w="8321040"/>
              </a:tblGrid>
              <a:tr h="365760">
                <a:tc>
                  <a:txBody>
                    <a:bodyPr/>
                    <a:lstStyle/>
                    <a:p>
                      <a:pPr indent="0" marL="0">
                        <a:buNone/>
                      </a:pPr>
                      <a:r>
                        <a:rPr lang="en-US" sz="1400" b="1" dirty="0">
                          <a:solidFill>
                            <a:srgbClr val="FFFFFF"/>
                          </a:solidFill>
                        </a:rPr>
                        <a:t>Terme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c>
                  <a:txBody>
                    <a:bodyPr/>
                    <a:lstStyle/>
                    <a:p>
                      <a:pPr indent="0" marL="0">
                        <a:buNone/>
                      </a:pPr>
                      <a:r>
                        <a:rPr lang="en-US" sz="1400" b="1" dirty="0">
                          <a:solidFill>
                            <a:srgbClr val="FFFFFF"/>
                          </a:solidFill>
                        </a:rPr>
                        <a:t>Ce que cela veut dire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r>
              <a:tr h="365760">
                <a:tc>
                  <a:txBody>
                    <a:bodyPr/>
                    <a:lstStyle/>
                    <a:p>
                      <a:pPr indent="0" marL="0">
                        <a:buNone/>
                      </a:pPr>
                      <a:r>
                        <a:rPr lang="en-US" sz="1400" b="1" dirty="0">
                          <a:solidFill>
                            <a:srgbClr val="1F2430"/>
                          </a:solidFill>
                        </a:rPr>
                        <a:t>Dossier</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Un événement ou une location, du premier appel au paiement. Chaque dossier a un numéro.</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Brief</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La demande du client : besoin, date, lieu, nombre de personnes, budget.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Repérage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Visite du lieu avant l'événement : mesures, accès, électricité, photos.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Mémo</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Note interne qui décrit ce qu'il faut préparer (provisoire, puis final).</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Devis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Offre chiffrée envoyée au client ; on en fait souvent plusieurs versions.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Proforma</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Facture préalable, souvent exigée par les clients publics pour engager la dépense.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Acompte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Partie du prix payée d'avance, déduite ensuite de la facture finale.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Avoir</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Document qui annule tout ou partie d'une facture : une facture émise ne se modifie jamais.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ICE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Identifiant commun de l'entreprise, obligatoire sur les factures au Maroc (avec IF, RC, Patente, CNSS).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Carnet de commandes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Montant des affaires signées mais pas encore facturées.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Pipeline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Les dossiers en négociation, pas encore gagnés.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Chargé de compte (CC)</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L'interlocuteur du client, responsable du dossier de bout en bout.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Le vocabulaire du métier (2/2)</a:t>
            </a:r>
            <a:endParaRPr lang="en-US" sz="3200" dirty="0"/>
          </a:p>
        </p:txBody>
      </p:sp>
      <p:graphicFrame>
        <p:nvGraphicFramePr>
          <p:cNvPr id="6" name="Lexique 2"/>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2743200"/>
                <a:gridCol w="8321040"/>
              </a:tblGrid>
              <a:tr h="365760">
                <a:tc>
                  <a:txBody>
                    <a:bodyPr/>
                    <a:lstStyle/>
                    <a:p>
                      <a:pPr indent="0" marL="0">
                        <a:buNone/>
                      </a:pPr>
                      <a:r>
                        <a:rPr lang="en-US" sz="1400" b="1" dirty="0">
                          <a:solidFill>
                            <a:srgbClr val="FFFFFF"/>
                          </a:solidFill>
                        </a:rPr>
                        <a:t>Terme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c>
                  <a:txBody>
                    <a:bodyPr/>
                    <a:lstStyle/>
                    <a:p>
                      <a:pPr indent="0" marL="0">
                        <a:buNone/>
                      </a:pPr>
                      <a:r>
                        <a:rPr lang="en-US" sz="1400" b="1" dirty="0">
                          <a:solidFill>
                            <a:srgbClr val="FFFFFF"/>
                          </a:solidFill>
                        </a:rPr>
                        <a:t>Ce que cela veut dire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r>
              <a:tr h="365760">
                <a:tc>
                  <a:txBody>
                    <a:bodyPr/>
                    <a:lstStyle/>
                    <a:p>
                      <a:pPr indent="0" marL="0">
                        <a:buNone/>
                      </a:pPr>
                      <a:r>
                        <a:rPr lang="en-US" sz="1400" b="1" dirty="0">
                          <a:solidFill>
                            <a:srgbClr val="1F2430"/>
                          </a:solidFill>
                        </a:rPr>
                        <a:t>Montage / démontage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Installation avant l'événement (souvent la veille), rangement après (souvent le lendemain).</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Bon de sortie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Liste signée du matériel qui quitte l'entrepôt pour un dossier.</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Bon de retour</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Pointage du matériel qui revient ; les écarts sont des manquants ou de la casse.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Fiche logistique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Qui fait quoi, quand et comment pour le transport et l'installation.</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Ordre de mission</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Document qui envoie une équipe sur un événement : lieu, dates, véhicules.</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Défraiement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Remboursement des frais de l'équipe : repas, hôtel, transport.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Régisseur</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Le responsable technique sur place, qui dirige l'équipe.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Event manager</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Coordonne le déroulé de l'événement avec le client.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Sous-location</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Louer à un confrère le matériel qui manque pour un événement.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Pénurie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Plus de matériel réservé que de matériel disponible sur une période.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365760">
                <a:tc>
                  <a:txBody>
                    <a:bodyPr/>
                    <a:lstStyle/>
                    <a:p>
                      <a:pPr indent="0" marL="0">
                        <a:buNone/>
                      </a:pPr>
                      <a:r>
                        <a:rPr lang="en-US" sz="1400" b="1" dirty="0">
                          <a:solidFill>
                            <a:srgbClr val="1F2430"/>
                          </a:solidFill>
                        </a:rPr>
                        <a:t>Kit, flight-case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Un ensemble de matériel toujours loué ou transporté ensemble.</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365760">
                <a:tc>
                  <a:txBody>
                    <a:bodyPr/>
                    <a:lstStyle/>
                    <a:p>
                      <a:pPr indent="0" marL="0">
                        <a:buNone/>
                      </a:pPr>
                      <a:r>
                        <a:rPr lang="en-US" sz="1400" b="1" dirty="0">
                          <a:solidFill>
                            <a:srgbClr val="1F2430"/>
                          </a:solidFill>
                        </a:rPr>
                        <a:t>BAT</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 Bon à tirer » : le client valide un visuel avant impression.</a:t>
                      </a:r>
                      <a:endParaRPr lang="en-US" sz="1400" dirty="0"/>
                    </a:p>
                  </a:txBody>
                  <a:tcPr marL="109728" marR="109728" marT="27432" marB="27432"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Six profils, six comptes dans la démo</a:t>
            </a:r>
            <a:endParaRPr lang="en-US" sz="3200" dirty="0"/>
          </a:p>
        </p:txBody>
      </p:sp>
      <p:sp>
        <p:nvSpPr>
          <p:cNvPr id="3" name="Carte Direction"/>
          <p:cNvSpPr/>
          <p:nvPr/>
        </p:nvSpPr>
        <p:spPr>
          <a:xfrm>
            <a:off x="548640" y="1463040"/>
            <a:ext cx="3520440" cy="2148840"/>
          </a:xfrm>
          <a:prstGeom prst="roundRect">
            <a:avLst>
              <a:gd name="adj" fmla="val 4255"/>
            </a:avLst>
          </a:prstGeom>
          <a:solidFill>
            <a:srgbClr val="F2F4F8"/>
          </a:solidFill>
          <a:ln w="12700">
            <a:solidFill>
              <a:srgbClr val="F2F4F8"/>
            </a:solidFill>
            <a:prstDash val="solid"/>
          </a:ln>
        </p:spPr>
      </p:sp>
      <p:sp>
        <p:nvSpPr>
          <p:cNvPr id="4" name="Pastille FaUserTie"/>
          <p:cNvSpPr/>
          <p:nvPr/>
        </p:nvSpPr>
        <p:spPr>
          <a:xfrm>
            <a:off x="822960" y="1737360"/>
            <a:ext cx="640080" cy="640080"/>
          </a:xfrm>
          <a:prstGeom prst="ellipse">
            <a:avLst/>
          </a:prstGeom>
          <a:solidFill>
            <a:srgbClr val="F2A93B"/>
          </a:solidFill>
          <a:ln w="12700">
            <a:solidFill>
              <a:srgbClr val="F2A93B"/>
            </a:solidFill>
            <a:prstDash val="solid"/>
          </a:ln>
        </p:spPr>
      </p:sp>
      <p:pic>
        <p:nvPicPr>
          <p:cNvPr id="5" name="Icône FaUserTie" descr="preencoded.png">    </p:cNvPr>
          <p:cNvPicPr>
            <a:picLocks noChangeAspect="1"/>
          </p:cNvPicPr>
          <p:nvPr/>
        </p:nvPicPr>
        <p:blipFill>
          <a:blip r:embed="rId1"/>
          <a:stretch>
            <a:fillRect/>
          </a:stretch>
        </p:blipFill>
        <p:spPr>
          <a:xfrm>
            <a:off x="989381" y="1903781"/>
            <a:ext cx="307238" cy="307238"/>
          </a:xfrm>
          <a:prstGeom prst="rect">
            <a:avLst/>
          </a:prstGeom>
        </p:spPr>
      </p:pic>
      <p:sp>
        <p:nvSpPr>
          <p:cNvPr id="6" name="Text 3"/>
          <p:cNvSpPr txBox="1"/>
          <p:nvPr/>
        </p:nvSpPr>
        <p:spPr>
          <a:xfrm>
            <a:off x="1600200" y="1737360"/>
            <a:ext cx="2377440" cy="640080"/>
          </a:xfrm>
          <a:prstGeom prst="rect">
            <a:avLst/>
          </a:prstGeom>
          <a:noFill/>
          <a:ln/>
        </p:spPr>
        <p:txBody>
          <a:bodyPr wrap="square" lIns="0" tIns="0" rIns="0" bIns="0" rtlCol="0" anchor="ctr"/>
          <a:lstStyle/>
          <a:p>
            <a:pPr indent="0" marL="0">
              <a:buNone/>
            </a:pPr>
            <a:r>
              <a:rPr lang="en-US" sz="1800" b="1" dirty="0">
                <a:solidFill>
                  <a:srgbClr val="1F2430"/>
                </a:solidFill>
              </a:rPr>
              <a:t>Direction</a:t>
            </a:r>
            <a:endParaRPr lang="en-US" sz="1800" dirty="0"/>
          </a:p>
        </p:txBody>
      </p:sp>
      <p:sp>
        <p:nvSpPr>
          <p:cNvPr id="7" name="Text 4"/>
          <p:cNvSpPr txBox="1"/>
          <p:nvPr/>
        </p:nvSpPr>
        <p:spPr>
          <a:xfrm>
            <a:off x="822960" y="2514600"/>
            <a:ext cx="3017520" cy="685800"/>
          </a:xfrm>
          <a:prstGeom prst="rect">
            <a:avLst/>
          </a:prstGeom>
          <a:noFill/>
          <a:ln/>
        </p:spPr>
        <p:txBody>
          <a:bodyPr wrap="square" lIns="0" tIns="0" rIns="0" bIns="0" rtlCol="0" anchor="t"/>
          <a:lstStyle/>
          <a:p>
            <a:pPr indent="0" marL="0">
              <a:buNone/>
            </a:pPr>
            <a:r>
              <a:rPr lang="en-US" sz="1300" dirty="0">
                <a:solidFill>
                  <a:srgbClr val="5B6170"/>
                </a:solidFill>
              </a:rPr>
              <a:t>Dirige MC et EN DIRECT.</a:t>
            </a:r>
            <a:endParaRPr lang="en-US" sz="1300" dirty="0"/>
          </a:p>
        </p:txBody>
      </p:sp>
      <p:sp>
        <p:nvSpPr>
          <p:cNvPr id="8" name="Text 5"/>
          <p:cNvSpPr txBox="1"/>
          <p:nvPr/>
        </p:nvSpPr>
        <p:spPr>
          <a:xfrm>
            <a:off x="822960" y="3154680"/>
            <a:ext cx="3017520" cy="320040"/>
          </a:xfrm>
          <a:prstGeom prst="rect">
            <a:avLst/>
          </a:prstGeom>
          <a:noFill/>
          <a:ln/>
        </p:spPr>
        <p:txBody>
          <a:bodyPr wrap="square" lIns="0" tIns="0" rIns="0" bIns="0" rtlCol="0" anchor="ctr"/>
          <a:lstStyle/>
          <a:p>
            <a:pPr indent="0" marL="0">
              <a:buNone/>
            </a:pPr>
            <a:r>
              <a:rPr lang="en-US" sz="1200" b="1" dirty="0">
                <a:solidFill>
                  <a:srgbClr val="F2A93B"/>
                </a:solidFill>
              </a:rPr>
              <a:t>Compte : </a:t>
            </a:r>
            <a:pPr indent="0" marL="0">
              <a:buNone/>
            </a:pPr>
            <a:r>
              <a:rPr lang="en-US" sz="1200" dirty="0">
                <a:solidFill>
                  <a:srgbClr val="F2A93B"/>
                </a:solidFill>
              </a:rPr>
              <a:t>Direction</a:t>
            </a:r>
            <a:endParaRPr lang="en-US" sz="1200" dirty="0"/>
          </a:p>
        </p:txBody>
      </p:sp>
      <p:sp>
        <p:nvSpPr>
          <p:cNvPr id="9" name="Carte Chargé(e) de compte"/>
          <p:cNvSpPr/>
          <p:nvPr/>
        </p:nvSpPr>
        <p:spPr>
          <a:xfrm>
            <a:off x="4297680" y="1463040"/>
            <a:ext cx="3520440" cy="2148840"/>
          </a:xfrm>
          <a:prstGeom prst="roundRect">
            <a:avLst>
              <a:gd name="adj" fmla="val 4255"/>
            </a:avLst>
          </a:prstGeom>
          <a:solidFill>
            <a:srgbClr val="F2F4F8"/>
          </a:solidFill>
          <a:ln w="12700">
            <a:solidFill>
              <a:srgbClr val="F2F4F8"/>
            </a:solidFill>
            <a:prstDash val="solid"/>
          </a:ln>
        </p:spPr>
      </p:sp>
      <p:sp>
        <p:nvSpPr>
          <p:cNvPr id="10" name="Pastille FaUserPen"/>
          <p:cNvSpPr/>
          <p:nvPr/>
        </p:nvSpPr>
        <p:spPr>
          <a:xfrm>
            <a:off x="4572000" y="1737360"/>
            <a:ext cx="640080" cy="640080"/>
          </a:xfrm>
          <a:prstGeom prst="ellipse">
            <a:avLst/>
          </a:prstGeom>
          <a:solidFill>
            <a:srgbClr val="2A78D6"/>
          </a:solidFill>
          <a:ln w="12700">
            <a:solidFill>
              <a:srgbClr val="2A78D6"/>
            </a:solidFill>
            <a:prstDash val="solid"/>
          </a:ln>
        </p:spPr>
      </p:sp>
      <p:pic>
        <p:nvPicPr>
          <p:cNvPr id="11" name="Icône FaUserPen" descr="preencoded.png">    </p:cNvPr>
          <p:cNvPicPr>
            <a:picLocks noChangeAspect="1"/>
          </p:cNvPicPr>
          <p:nvPr/>
        </p:nvPicPr>
        <p:blipFill>
          <a:blip r:embed="rId2"/>
          <a:stretch>
            <a:fillRect/>
          </a:stretch>
        </p:blipFill>
        <p:spPr>
          <a:xfrm>
            <a:off x="4738421" y="1903781"/>
            <a:ext cx="307238" cy="307238"/>
          </a:xfrm>
          <a:prstGeom prst="rect">
            <a:avLst/>
          </a:prstGeom>
        </p:spPr>
      </p:pic>
      <p:sp>
        <p:nvSpPr>
          <p:cNvPr id="12" name="Text 8"/>
          <p:cNvSpPr txBox="1"/>
          <p:nvPr/>
        </p:nvSpPr>
        <p:spPr>
          <a:xfrm>
            <a:off x="5349240" y="1737360"/>
            <a:ext cx="2377440" cy="640080"/>
          </a:xfrm>
          <a:prstGeom prst="rect">
            <a:avLst/>
          </a:prstGeom>
          <a:noFill/>
          <a:ln/>
        </p:spPr>
        <p:txBody>
          <a:bodyPr wrap="square" lIns="0" tIns="0" rIns="0" bIns="0" rtlCol="0" anchor="ctr"/>
          <a:lstStyle/>
          <a:p>
            <a:pPr indent="0" marL="0">
              <a:buNone/>
            </a:pPr>
            <a:r>
              <a:rPr lang="en-US" sz="1800" b="1" dirty="0">
                <a:solidFill>
                  <a:srgbClr val="1F2430"/>
                </a:solidFill>
              </a:rPr>
              <a:t>Chargé(e) de compte</a:t>
            </a:r>
            <a:endParaRPr lang="en-US" sz="1800" dirty="0"/>
          </a:p>
        </p:txBody>
      </p:sp>
      <p:sp>
        <p:nvSpPr>
          <p:cNvPr id="13" name="Text 9"/>
          <p:cNvSpPr txBox="1"/>
          <p:nvPr/>
        </p:nvSpPr>
        <p:spPr>
          <a:xfrm>
            <a:off x="4572000" y="2514600"/>
            <a:ext cx="3017520" cy="685800"/>
          </a:xfrm>
          <a:prstGeom prst="rect">
            <a:avLst/>
          </a:prstGeom>
          <a:noFill/>
          <a:ln/>
        </p:spPr>
        <p:txBody>
          <a:bodyPr wrap="square" lIns="0" tIns="0" rIns="0" bIns="0" rtlCol="0" anchor="t"/>
          <a:lstStyle/>
          <a:p>
            <a:pPr indent="0" marL="0">
              <a:buNone/>
            </a:pPr>
            <a:r>
              <a:rPr lang="en-US" sz="1300" dirty="0">
                <a:solidFill>
                  <a:srgbClr val="5B6170"/>
                </a:solidFill>
              </a:rPr>
              <a:t>L'interlocuteur unique du client, du premier appel à la clôture.</a:t>
            </a:r>
            <a:endParaRPr lang="en-US" sz="1300" dirty="0"/>
          </a:p>
        </p:txBody>
      </p:sp>
      <p:sp>
        <p:nvSpPr>
          <p:cNvPr id="14" name="Text 10"/>
          <p:cNvSpPr txBox="1"/>
          <p:nvPr/>
        </p:nvSpPr>
        <p:spPr>
          <a:xfrm>
            <a:off x="4572000" y="3154680"/>
            <a:ext cx="3017520" cy="320040"/>
          </a:xfrm>
          <a:prstGeom prst="rect">
            <a:avLst/>
          </a:prstGeom>
          <a:noFill/>
          <a:ln/>
        </p:spPr>
        <p:txBody>
          <a:bodyPr wrap="square" lIns="0" tIns="0" rIns="0" bIns="0" rtlCol="0" anchor="ctr"/>
          <a:lstStyle/>
          <a:p>
            <a:pPr indent="0" marL="0">
              <a:buNone/>
            </a:pPr>
            <a:r>
              <a:rPr lang="en-US" sz="1200" b="1" dirty="0">
                <a:solidFill>
                  <a:srgbClr val="2A78D6"/>
                </a:solidFill>
              </a:rPr>
              <a:t>Compte : </a:t>
            </a:r>
            <a:pPr indent="0" marL="0">
              <a:buNone/>
            </a:pPr>
            <a:r>
              <a:rPr lang="en-US" sz="1200" dirty="0">
                <a:solidFill>
                  <a:srgbClr val="2A78D6"/>
                </a:solidFill>
              </a:rPr>
              <a:t>Zineb, Khaoula, Marouane ou Zahwa</a:t>
            </a:r>
            <a:endParaRPr lang="en-US" sz="1200" dirty="0"/>
          </a:p>
        </p:txBody>
      </p:sp>
      <p:sp>
        <p:nvSpPr>
          <p:cNvPr id="15" name="Carte Planification"/>
          <p:cNvSpPr/>
          <p:nvPr/>
        </p:nvSpPr>
        <p:spPr>
          <a:xfrm>
            <a:off x="8046720" y="1463040"/>
            <a:ext cx="3520440" cy="2148840"/>
          </a:xfrm>
          <a:prstGeom prst="roundRect">
            <a:avLst>
              <a:gd name="adj" fmla="val 4255"/>
            </a:avLst>
          </a:prstGeom>
          <a:solidFill>
            <a:srgbClr val="F2F4F8"/>
          </a:solidFill>
          <a:ln w="12700">
            <a:solidFill>
              <a:srgbClr val="F2F4F8"/>
            </a:solidFill>
            <a:prstDash val="solid"/>
          </a:ln>
        </p:spPr>
      </p:sp>
      <p:sp>
        <p:nvSpPr>
          <p:cNvPr id="16" name="Pastille FaCalendarDays"/>
          <p:cNvSpPr/>
          <p:nvPr/>
        </p:nvSpPr>
        <p:spPr>
          <a:xfrm>
            <a:off x="8321040" y="1737360"/>
            <a:ext cx="640080" cy="640080"/>
          </a:xfrm>
          <a:prstGeom prst="ellipse">
            <a:avLst/>
          </a:prstGeom>
          <a:solidFill>
            <a:srgbClr val="6250D6"/>
          </a:solidFill>
          <a:ln w="12700">
            <a:solidFill>
              <a:srgbClr val="6250D6"/>
            </a:solidFill>
            <a:prstDash val="solid"/>
          </a:ln>
        </p:spPr>
      </p:sp>
      <p:pic>
        <p:nvPicPr>
          <p:cNvPr id="17" name="Icône FaCalendarDays" descr="preencoded.png">    </p:cNvPr>
          <p:cNvPicPr>
            <a:picLocks noChangeAspect="1"/>
          </p:cNvPicPr>
          <p:nvPr/>
        </p:nvPicPr>
        <p:blipFill>
          <a:blip r:embed="rId3"/>
          <a:stretch>
            <a:fillRect/>
          </a:stretch>
        </p:blipFill>
        <p:spPr>
          <a:xfrm>
            <a:off x="8487461" y="1903781"/>
            <a:ext cx="307238" cy="307238"/>
          </a:xfrm>
          <a:prstGeom prst="rect">
            <a:avLst/>
          </a:prstGeom>
        </p:spPr>
      </p:pic>
      <p:sp>
        <p:nvSpPr>
          <p:cNvPr id="18" name="Text 13"/>
          <p:cNvSpPr txBox="1"/>
          <p:nvPr/>
        </p:nvSpPr>
        <p:spPr>
          <a:xfrm>
            <a:off x="9098280" y="1737360"/>
            <a:ext cx="2377440" cy="640080"/>
          </a:xfrm>
          <a:prstGeom prst="rect">
            <a:avLst/>
          </a:prstGeom>
          <a:noFill/>
          <a:ln/>
        </p:spPr>
        <p:txBody>
          <a:bodyPr wrap="square" lIns="0" tIns="0" rIns="0" bIns="0" rtlCol="0" anchor="ctr"/>
          <a:lstStyle/>
          <a:p>
            <a:pPr indent="0" marL="0">
              <a:buNone/>
            </a:pPr>
            <a:r>
              <a:rPr lang="en-US" sz="1800" b="1" dirty="0">
                <a:solidFill>
                  <a:srgbClr val="1F2430"/>
                </a:solidFill>
              </a:rPr>
              <a:t>Planification</a:t>
            </a:r>
            <a:endParaRPr lang="en-US" sz="1800" dirty="0"/>
          </a:p>
        </p:txBody>
      </p:sp>
      <p:sp>
        <p:nvSpPr>
          <p:cNvPr id="19" name="Text 14"/>
          <p:cNvSpPr txBox="1"/>
          <p:nvPr/>
        </p:nvSpPr>
        <p:spPr>
          <a:xfrm>
            <a:off x="8321040" y="2514600"/>
            <a:ext cx="3017520" cy="685800"/>
          </a:xfrm>
          <a:prstGeom prst="rect">
            <a:avLst/>
          </a:prstGeom>
          <a:noFill/>
          <a:ln/>
        </p:spPr>
        <p:txBody>
          <a:bodyPr wrap="square" lIns="0" tIns="0" rIns="0" bIns="0" rtlCol="0" anchor="t"/>
          <a:lstStyle/>
          <a:p>
            <a:pPr indent="0" marL="0">
              <a:buNone/>
            </a:pPr>
            <a:r>
              <a:rPr lang="en-US" sz="1300" dirty="0">
                <a:solidFill>
                  <a:srgbClr val="5B6170"/>
                </a:solidFill>
              </a:rPr>
              <a:t>Organise les ressources : qui travaille où et quand, avec quels véhicules.</a:t>
            </a:r>
            <a:endParaRPr lang="en-US" sz="1300" dirty="0"/>
          </a:p>
        </p:txBody>
      </p:sp>
      <p:sp>
        <p:nvSpPr>
          <p:cNvPr id="20" name="Text 15"/>
          <p:cNvSpPr txBox="1"/>
          <p:nvPr/>
        </p:nvSpPr>
        <p:spPr>
          <a:xfrm>
            <a:off x="8321040" y="3154680"/>
            <a:ext cx="3017520" cy="320040"/>
          </a:xfrm>
          <a:prstGeom prst="rect">
            <a:avLst/>
          </a:prstGeom>
          <a:noFill/>
          <a:ln/>
        </p:spPr>
        <p:txBody>
          <a:bodyPr wrap="square" lIns="0" tIns="0" rIns="0" bIns="0" rtlCol="0" anchor="ctr"/>
          <a:lstStyle/>
          <a:p>
            <a:pPr indent="0" marL="0">
              <a:buNone/>
            </a:pPr>
            <a:r>
              <a:rPr lang="en-US" sz="1200" b="1" dirty="0">
                <a:solidFill>
                  <a:srgbClr val="6250D6"/>
                </a:solidFill>
              </a:rPr>
              <a:t>Compte : </a:t>
            </a:r>
            <a:pPr indent="0" marL="0">
              <a:buNone/>
            </a:pPr>
            <a:r>
              <a:rPr lang="en-US" sz="1200" dirty="0">
                <a:solidFill>
                  <a:srgbClr val="6250D6"/>
                </a:solidFill>
              </a:rPr>
              <a:t>Planification</a:t>
            </a:r>
            <a:endParaRPr lang="en-US" sz="1200" dirty="0"/>
          </a:p>
        </p:txBody>
      </p:sp>
      <p:sp>
        <p:nvSpPr>
          <p:cNvPr id="21" name="Carte Stock / magasin"/>
          <p:cNvSpPr/>
          <p:nvPr/>
        </p:nvSpPr>
        <p:spPr>
          <a:xfrm>
            <a:off x="548640" y="3840480"/>
            <a:ext cx="3520440" cy="2148840"/>
          </a:xfrm>
          <a:prstGeom prst="roundRect">
            <a:avLst>
              <a:gd name="adj" fmla="val 4255"/>
            </a:avLst>
          </a:prstGeom>
          <a:solidFill>
            <a:srgbClr val="F2F4F8"/>
          </a:solidFill>
          <a:ln w="12700">
            <a:solidFill>
              <a:srgbClr val="F2F4F8"/>
            </a:solidFill>
            <a:prstDash val="solid"/>
          </a:ln>
        </p:spPr>
      </p:sp>
      <p:sp>
        <p:nvSpPr>
          <p:cNvPr id="22" name="Pastille FaWarehouse"/>
          <p:cNvSpPr/>
          <p:nvPr/>
        </p:nvSpPr>
        <p:spPr>
          <a:xfrm>
            <a:off x="822960" y="4114800"/>
            <a:ext cx="640080" cy="640080"/>
          </a:xfrm>
          <a:prstGeom prst="ellipse">
            <a:avLst/>
          </a:prstGeom>
          <a:solidFill>
            <a:srgbClr val="1BAF7A"/>
          </a:solidFill>
          <a:ln w="12700">
            <a:solidFill>
              <a:srgbClr val="1BAF7A"/>
            </a:solidFill>
            <a:prstDash val="solid"/>
          </a:ln>
        </p:spPr>
      </p:sp>
      <p:pic>
        <p:nvPicPr>
          <p:cNvPr id="23" name="Icône FaWarehouse" descr="preencoded.png">    </p:cNvPr>
          <p:cNvPicPr>
            <a:picLocks noChangeAspect="1"/>
          </p:cNvPicPr>
          <p:nvPr/>
        </p:nvPicPr>
        <p:blipFill>
          <a:blip r:embed="rId4"/>
          <a:stretch>
            <a:fillRect/>
          </a:stretch>
        </p:blipFill>
        <p:spPr>
          <a:xfrm>
            <a:off x="989381" y="4281221"/>
            <a:ext cx="307238" cy="307238"/>
          </a:xfrm>
          <a:prstGeom prst="rect">
            <a:avLst/>
          </a:prstGeom>
        </p:spPr>
      </p:pic>
      <p:sp>
        <p:nvSpPr>
          <p:cNvPr id="24" name="Text 18"/>
          <p:cNvSpPr txBox="1"/>
          <p:nvPr/>
        </p:nvSpPr>
        <p:spPr>
          <a:xfrm>
            <a:off x="1600200" y="4114800"/>
            <a:ext cx="2377440" cy="640080"/>
          </a:xfrm>
          <a:prstGeom prst="rect">
            <a:avLst/>
          </a:prstGeom>
          <a:noFill/>
          <a:ln/>
        </p:spPr>
        <p:txBody>
          <a:bodyPr wrap="square" lIns="0" tIns="0" rIns="0" bIns="0" rtlCol="0" anchor="ctr"/>
          <a:lstStyle/>
          <a:p>
            <a:pPr indent="0" marL="0">
              <a:buNone/>
            </a:pPr>
            <a:r>
              <a:rPr lang="en-US" sz="1800" b="1" dirty="0">
                <a:solidFill>
                  <a:srgbClr val="1F2430"/>
                </a:solidFill>
              </a:rPr>
              <a:t>Stock / magasin</a:t>
            </a:r>
            <a:endParaRPr lang="en-US" sz="1800" dirty="0"/>
          </a:p>
        </p:txBody>
      </p:sp>
      <p:sp>
        <p:nvSpPr>
          <p:cNvPr id="25" name="Text 19"/>
          <p:cNvSpPr txBox="1"/>
          <p:nvPr/>
        </p:nvSpPr>
        <p:spPr>
          <a:xfrm>
            <a:off x="822960" y="4892040"/>
            <a:ext cx="3017520" cy="685800"/>
          </a:xfrm>
          <a:prstGeom prst="rect">
            <a:avLst/>
          </a:prstGeom>
          <a:noFill/>
          <a:ln/>
        </p:spPr>
        <p:txBody>
          <a:bodyPr wrap="square" lIns="0" tIns="0" rIns="0" bIns="0" rtlCol="0" anchor="t"/>
          <a:lstStyle/>
          <a:p>
            <a:pPr indent="0" marL="0">
              <a:buNone/>
            </a:pPr>
            <a:r>
              <a:rPr lang="en-US" sz="1300" dirty="0">
                <a:solidFill>
                  <a:srgbClr val="5B6170"/>
                </a:solidFill>
              </a:rPr>
              <a:t>Gère le parc de matériel : ce qui est disponible, ce qui part, ce qui revient et ce qui est en panne.</a:t>
            </a:r>
            <a:endParaRPr lang="en-US" sz="1300" dirty="0"/>
          </a:p>
        </p:txBody>
      </p:sp>
      <p:sp>
        <p:nvSpPr>
          <p:cNvPr id="26" name="Text 20"/>
          <p:cNvSpPr txBox="1"/>
          <p:nvPr/>
        </p:nvSpPr>
        <p:spPr>
          <a:xfrm>
            <a:off x="822960" y="5532120"/>
            <a:ext cx="3017520" cy="320040"/>
          </a:xfrm>
          <a:prstGeom prst="rect">
            <a:avLst/>
          </a:prstGeom>
          <a:noFill/>
          <a:ln/>
        </p:spPr>
        <p:txBody>
          <a:bodyPr wrap="square" lIns="0" tIns="0" rIns="0" bIns="0" rtlCol="0" anchor="ctr"/>
          <a:lstStyle/>
          <a:p>
            <a:pPr indent="0" marL="0">
              <a:buNone/>
            </a:pPr>
            <a:r>
              <a:rPr lang="en-US" sz="1200" b="1" dirty="0">
                <a:solidFill>
                  <a:srgbClr val="1BAF7A"/>
                </a:solidFill>
              </a:rPr>
              <a:t>Compte : </a:t>
            </a:r>
            <a:pPr indent="0" marL="0">
              <a:buNone/>
            </a:pPr>
            <a:r>
              <a:rPr lang="en-US" sz="1200" dirty="0">
                <a:solidFill>
                  <a:srgbClr val="1BAF7A"/>
                </a:solidFill>
              </a:rPr>
              <a:t>Stock</a:t>
            </a:r>
            <a:endParaRPr lang="en-US" sz="1200" dirty="0"/>
          </a:p>
        </p:txBody>
      </p:sp>
      <p:sp>
        <p:nvSpPr>
          <p:cNvPr id="27" name="Carte Équipe terrain"/>
          <p:cNvSpPr/>
          <p:nvPr/>
        </p:nvSpPr>
        <p:spPr>
          <a:xfrm>
            <a:off x="4297680" y="3840480"/>
            <a:ext cx="3520440" cy="2148840"/>
          </a:xfrm>
          <a:prstGeom prst="roundRect">
            <a:avLst>
              <a:gd name="adj" fmla="val 4255"/>
            </a:avLst>
          </a:prstGeom>
          <a:solidFill>
            <a:srgbClr val="F2F4F8"/>
          </a:solidFill>
          <a:ln w="12700">
            <a:solidFill>
              <a:srgbClr val="F2F4F8"/>
            </a:solidFill>
            <a:prstDash val="solid"/>
          </a:ln>
        </p:spPr>
      </p:sp>
      <p:sp>
        <p:nvSpPr>
          <p:cNvPr id="28" name="Pastille FaHelmetSafety"/>
          <p:cNvSpPr/>
          <p:nvPr/>
        </p:nvSpPr>
        <p:spPr>
          <a:xfrm>
            <a:off x="4572000" y="4114800"/>
            <a:ext cx="640080" cy="640080"/>
          </a:xfrm>
          <a:prstGeom prst="ellipse">
            <a:avLst/>
          </a:prstGeom>
          <a:solidFill>
            <a:srgbClr val="E07A2F"/>
          </a:solidFill>
          <a:ln w="12700">
            <a:solidFill>
              <a:srgbClr val="E07A2F"/>
            </a:solidFill>
            <a:prstDash val="solid"/>
          </a:ln>
        </p:spPr>
      </p:sp>
      <p:pic>
        <p:nvPicPr>
          <p:cNvPr id="29" name="Icône FaHelmetSafety" descr="preencoded.png">    </p:cNvPr>
          <p:cNvPicPr>
            <a:picLocks noChangeAspect="1"/>
          </p:cNvPicPr>
          <p:nvPr/>
        </p:nvPicPr>
        <p:blipFill>
          <a:blip r:embed="rId5"/>
          <a:stretch>
            <a:fillRect/>
          </a:stretch>
        </p:blipFill>
        <p:spPr>
          <a:xfrm>
            <a:off x="4738421" y="4281221"/>
            <a:ext cx="307238" cy="307238"/>
          </a:xfrm>
          <a:prstGeom prst="rect">
            <a:avLst/>
          </a:prstGeom>
        </p:spPr>
      </p:pic>
      <p:sp>
        <p:nvSpPr>
          <p:cNvPr id="30" name="Text 23"/>
          <p:cNvSpPr txBox="1"/>
          <p:nvPr/>
        </p:nvSpPr>
        <p:spPr>
          <a:xfrm>
            <a:off x="5349240" y="4114800"/>
            <a:ext cx="2377440" cy="640080"/>
          </a:xfrm>
          <a:prstGeom prst="rect">
            <a:avLst/>
          </a:prstGeom>
          <a:noFill/>
          <a:ln/>
        </p:spPr>
        <p:txBody>
          <a:bodyPr wrap="square" lIns="0" tIns="0" rIns="0" bIns="0" rtlCol="0" anchor="ctr"/>
          <a:lstStyle/>
          <a:p>
            <a:pPr indent="0" marL="0">
              <a:buNone/>
            </a:pPr>
            <a:r>
              <a:rPr lang="en-US" sz="1800" b="1" dirty="0">
                <a:solidFill>
                  <a:srgbClr val="1F2430"/>
                </a:solidFill>
              </a:rPr>
              <a:t>Équipe terrain</a:t>
            </a:r>
            <a:endParaRPr lang="en-US" sz="1800" dirty="0"/>
          </a:p>
        </p:txBody>
      </p:sp>
      <p:sp>
        <p:nvSpPr>
          <p:cNvPr id="31" name="Text 24"/>
          <p:cNvSpPr txBox="1"/>
          <p:nvPr/>
        </p:nvSpPr>
        <p:spPr>
          <a:xfrm>
            <a:off x="4572000" y="4892040"/>
            <a:ext cx="3017520" cy="685800"/>
          </a:xfrm>
          <a:prstGeom prst="rect">
            <a:avLst/>
          </a:prstGeom>
          <a:noFill/>
          <a:ln/>
        </p:spPr>
        <p:txBody>
          <a:bodyPr wrap="square" lIns="0" tIns="0" rIns="0" bIns="0" rtlCol="0" anchor="t"/>
          <a:lstStyle/>
          <a:p>
            <a:pPr indent="0" marL="0">
              <a:buNone/>
            </a:pPr>
            <a:r>
              <a:rPr lang="en-US" sz="1300" dirty="0">
                <a:solidFill>
                  <a:srgbClr val="5B6170"/>
                </a:solidFill>
              </a:rPr>
              <a:t>Technicien, chauffeur, hôtesse ou chargé de mission sur l'événement.</a:t>
            </a:r>
            <a:endParaRPr lang="en-US" sz="1300" dirty="0"/>
          </a:p>
        </p:txBody>
      </p:sp>
      <p:sp>
        <p:nvSpPr>
          <p:cNvPr id="32" name="Text 25"/>
          <p:cNvSpPr txBox="1"/>
          <p:nvPr/>
        </p:nvSpPr>
        <p:spPr>
          <a:xfrm>
            <a:off x="4572000" y="5532120"/>
            <a:ext cx="3017520" cy="320040"/>
          </a:xfrm>
          <a:prstGeom prst="rect">
            <a:avLst/>
          </a:prstGeom>
          <a:noFill/>
          <a:ln/>
        </p:spPr>
        <p:txBody>
          <a:bodyPr wrap="square" lIns="0" tIns="0" rIns="0" bIns="0" rtlCol="0" anchor="ctr"/>
          <a:lstStyle/>
          <a:p>
            <a:pPr indent="0" marL="0">
              <a:buNone/>
            </a:pPr>
            <a:r>
              <a:rPr lang="en-US" sz="1200" b="1" dirty="0">
                <a:solidFill>
                  <a:srgbClr val="E07A2F"/>
                </a:solidFill>
              </a:rPr>
              <a:t>Compte : </a:t>
            </a:r>
            <a:pPr indent="0" marL="0">
              <a:buNone/>
            </a:pPr>
            <a:r>
              <a:rPr lang="en-US" sz="1200" dirty="0">
                <a:solidFill>
                  <a:srgbClr val="E07A2F"/>
                </a:solidFill>
              </a:rPr>
              <a:t>Hamza (terrain), sur téléphone</a:t>
            </a:r>
            <a:endParaRPr lang="en-US" sz="1200" dirty="0"/>
          </a:p>
        </p:txBody>
      </p:sp>
      <p:sp>
        <p:nvSpPr>
          <p:cNvPr id="33" name="Carte Administrateur"/>
          <p:cNvSpPr/>
          <p:nvPr/>
        </p:nvSpPr>
        <p:spPr>
          <a:xfrm>
            <a:off x="8046720" y="3840480"/>
            <a:ext cx="3520440" cy="2148840"/>
          </a:xfrm>
          <a:prstGeom prst="roundRect">
            <a:avLst>
              <a:gd name="adj" fmla="val 4255"/>
            </a:avLst>
          </a:prstGeom>
          <a:solidFill>
            <a:srgbClr val="F2F4F8"/>
          </a:solidFill>
          <a:ln w="12700">
            <a:solidFill>
              <a:srgbClr val="F2F4F8"/>
            </a:solidFill>
            <a:prstDash val="solid"/>
          </a:ln>
        </p:spPr>
      </p:sp>
      <p:sp>
        <p:nvSpPr>
          <p:cNvPr id="34" name="Pastille FaGear"/>
          <p:cNvSpPr/>
          <p:nvPr/>
        </p:nvSpPr>
        <p:spPr>
          <a:xfrm>
            <a:off x="8321040" y="4114800"/>
            <a:ext cx="640080" cy="640080"/>
          </a:xfrm>
          <a:prstGeom prst="ellipse">
            <a:avLst/>
          </a:prstGeom>
          <a:solidFill>
            <a:srgbClr val="52606F"/>
          </a:solidFill>
          <a:ln w="12700">
            <a:solidFill>
              <a:srgbClr val="52606F"/>
            </a:solidFill>
            <a:prstDash val="solid"/>
          </a:ln>
        </p:spPr>
      </p:sp>
      <p:pic>
        <p:nvPicPr>
          <p:cNvPr id="35" name="Icône FaGear" descr="preencoded.png">    </p:cNvPr>
          <p:cNvPicPr>
            <a:picLocks noChangeAspect="1"/>
          </p:cNvPicPr>
          <p:nvPr/>
        </p:nvPicPr>
        <p:blipFill>
          <a:blip r:embed="rId6"/>
          <a:stretch>
            <a:fillRect/>
          </a:stretch>
        </p:blipFill>
        <p:spPr>
          <a:xfrm>
            <a:off x="8487461" y="4281221"/>
            <a:ext cx="307238" cy="307238"/>
          </a:xfrm>
          <a:prstGeom prst="rect">
            <a:avLst/>
          </a:prstGeom>
        </p:spPr>
      </p:pic>
      <p:sp>
        <p:nvSpPr>
          <p:cNvPr id="36" name="Text 28"/>
          <p:cNvSpPr txBox="1"/>
          <p:nvPr/>
        </p:nvSpPr>
        <p:spPr>
          <a:xfrm>
            <a:off x="9098280" y="4114800"/>
            <a:ext cx="2377440" cy="640080"/>
          </a:xfrm>
          <a:prstGeom prst="rect">
            <a:avLst/>
          </a:prstGeom>
          <a:noFill/>
          <a:ln/>
        </p:spPr>
        <p:txBody>
          <a:bodyPr wrap="square" lIns="0" tIns="0" rIns="0" bIns="0" rtlCol="0" anchor="ctr"/>
          <a:lstStyle/>
          <a:p>
            <a:pPr indent="0" marL="0">
              <a:buNone/>
            </a:pPr>
            <a:r>
              <a:rPr lang="en-US" sz="1800" b="1" dirty="0">
                <a:solidFill>
                  <a:srgbClr val="1F2430"/>
                </a:solidFill>
              </a:rPr>
              <a:t>Administrateur</a:t>
            </a:r>
            <a:endParaRPr lang="en-US" sz="1800" dirty="0"/>
          </a:p>
        </p:txBody>
      </p:sp>
      <p:sp>
        <p:nvSpPr>
          <p:cNvPr id="37" name="Text 29"/>
          <p:cNvSpPr txBox="1"/>
          <p:nvPr/>
        </p:nvSpPr>
        <p:spPr>
          <a:xfrm>
            <a:off x="8321040" y="4892040"/>
            <a:ext cx="3017520" cy="685800"/>
          </a:xfrm>
          <a:prstGeom prst="rect">
            <a:avLst/>
          </a:prstGeom>
          <a:noFill/>
          <a:ln/>
        </p:spPr>
        <p:txBody>
          <a:bodyPr wrap="square" lIns="0" tIns="0" rIns="0" bIns="0" rtlCol="0" anchor="t"/>
          <a:lstStyle/>
          <a:p>
            <a:pPr indent="0" marL="0">
              <a:buNone/>
            </a:pPr>
            <a:r>
              <a:rPr lang="en-US" sz="1300" dirty="0">
                <a:solidFill>
                  <a:srgbClr val="5B6170"/>
                </a:solidFill>
              </a:rPr>
              <a:t>Configure l'outil : comptes, droits, procédure, sociétés et contacts.</a:t>
            </a:r>
            <a:endParaRPr lang="en-US" sz="1300" dirty="0"/>
          </a:p>
        </p:txBody>
      </p:sp>
      <p:sp>
        <p:nvSpPr>
          <p:cNvPr id="38" name="Text 30"/>
          <p:cNvSpPr txBox="1"/>
          <p:nvPr/>
        </p:nvSpPr>
        <p:spPr>
          <a:xfrm>
            <a:off x="8321040" y="5532120"/>
            <a:ext cx="3017520" cy="320040"/>
          </a:xfrm>
          <a:prstGeom prst="rect">
            <a:avLst/>
          </a:prstGeom>
          <a:noFill/>
          <a:ln/>
        </p:spPr>
        <p:txBody>
          <a:bodyPr wrap="square" lIns="0" tIns="0" rIns="0" bIns="0" rtlCol="0" anchor="ctr"/>
          <a:lstStyle/>
          <a:p>
            <a:pPr indent="0" marL="0">
              <a:buNone/>
            </a:pPr>
            <a:r>
              <a:rPr lang="en-US" sz="1200" b="1" dirty="0">
                <a:solidFill>
                  <a:srgbClr val="1F2430"/>
                </a:solidFill>
              </a:rPr>
              <a:t>Compte : </a:t>
            </a:r>
            <a:pPr indent="0" marL="0">
              <a:buNone/>
            </a:pPr>
            <a:r>
              <a:rPr lang="en-US" sz="1200" dirty="0">
                <a:solidFill>
                  <a:srgbClr val="1F2430"/>
                </a:solidFill>
              </a:rPr>
              <a:t>Administrateur</a:t>
            </a:r>
            <a:endParaRPr lang="en-US" sz="1200" dirty="0"/>
          </a:p>
        </p:txBody>
      </p:sp>
      <p:sp>
        <p:nvSpPr>
          <p:cNvPr id="39" name="Text 31"/>
          <p:cNvSpPr txBox="1"/>
          <p:nvPr/>
        </p:nvSpPr>
        <p:spPr>
          <a:xfrm>
            <a:off x="548640" y="5989320"/>
            <a:ext cx="11064240" cy="274320"/>
          </a:xfrm>
          <a:prstGeom prst="rect">
            <a:avLst/>
          </a:prstGeom>
          <a:noFill/>
          <a:ln/>
        </p:spPr>
        <p:txBody>
          <a:bodyPr wrap="square" lIns="0" tIns="0" rIns="0" bIns="0" rtlCol="0" anchor="ctr"/>
          <a:lstStyle/>
          <a:p>
            <a:pPr indent="0" marL="0">
              <a:buNone/>
            </a:pPr>
            <a:r>
              <a:rPr lang="en-US" sz="1200" dirty="0">
                <a:solidFill>
                  <a:srgbClr val="5B6170"/>
                </a:solidFill>
              </a:rPr>
              <a:t>Mot de passe de tous les comptes de la démo : demo2026</a:t>
            </a:r>
            <a:endParaRPr lang="en-US" sz="1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Direction</a:t>
            </a:r>
            <a:endParaRPr lang="en-US" sz="3200" dirty="0"/>
          </a:p>
        </p:txBody>
      </p:sp>
      <p:sp>
        <p:nvSpPr>
          <p:cNvPr id="3" name="Pastille FaUserTie"/>
          <p:cNvSpPr/>
          <p:nvPr/>
        </p:nvSpPr>
        <p:spPr>
          <a:xfrm>
            <a:off x="548640" y="1463040"/>
            <a:ext cx="822960" cy="822960"/>
          </a:xfrm>
          <a:prstGeom prst="ellipse">
            <a:avLst/>
          </a:prstGeom>
          <a:solidFill>
            <a:srgbClr val="F2A93B"/>
          </a:solidFill>
          <a:ln w="12700">
            <a:solidFill>
              <a:srgbClr val="F2A93B"/>
            </a:solidFill>
            <a:prstDash val="solid"/>
          </a:ln>
        </p:spPr>
      </p:sp>
      <p:pic>
        <p:nvPicPr>
          <p:cNvPr id="4" name="Icône FaUserTie" descr="preencoded.png">    </p:cNvPr>
          <p:cNvPicPr>
            <a:picLocks noChangeAspect="1"/>
          </p:cNvPicPr>
          <p:nvPr/>
        </p:nvPicPr>
        <p:blipFill>
          <a:blip r:embed="rId1"/>
          <a:stretch>
            <a:fillRect/>
          </a:stretch>
        </p:blipFill>
        <p:spPr>
          <a:xfrm>
            <a:off x="762610" y="1677010"/>
            <a:ext cx="395021" cy="395021"/>
          </a:xfrm>
          <a:prstGeom prst="rect">
            <a:avLst/>
          </a:prstGeom>
        </p:spPr>
      </p:pic>
      <p:sp>
        <p:nvSpPr>
          <p:cNvPr id="5" name="Text 2"/>
          <p:cNvSpPr txBox="1"/>
          <p:nvPr/>
        </p:nvSpPr>
        <p:spPr>
          <a:xfrm>
            <a:off x="1554480" y="1463040"/>
            <a:ext cx="3840480" cy="822960"/>
          </a:xfrm>
          <a:prstGeom prst="rect">
            <a:avLst/>
          </a:prstGeom>
          <a:noFill/>
          <a:ln/>
        </p:spPr>
        <p:txBody>
          <a:bodyPr wrap="square" lIns="0" tIns="0" rIns="0" bIns="0" rtlCol="0" anchor="ctr"/>
          <a:lstStyle/>
          <a:p>
            <a:pPr indent="0" marL="0">
              <a:buNone/>
            </a:pPr>
            <a:r>
              <a:rPr lang="en-US" sz="1200" dirty="0">
                <a:solidFill>
                  <a:srgbClr val="5B6170"/>
                </a:solidFill>
              </a:rPr>
              <a:t>Compte dans la démo</a:t>
            </a:r>
            <a:endParaRPr lang="en-US" sz="1200" dirty="0"/>
          </a:p>
          <a:p>
            <a:pPr indent="0" marL="0">
              <a:buNone/>
            </a:pPr>
            <a:r>
              <a:rPr lang="en-US" sz="1600" b="1" dirty="0">
                <a:solidFill>
                  <a:srgbClr val="1F2430"/>
                </a:solidFill>
              </a:rPr>
              <a:t>Direction</a:t>
            </a:r>
            <a:endParaRPr lang="en-US" sz="1200" dirty="0"/>
          </a:p>
        </p:txBody>
      </p:sp>
      <p:sp>
        <p:nvSpPr>
          <p:cNvPr id="6" name="Text 3"/>
          <p:cNvSpPr txBox="1"/>
          <p:nvPr/>
        </p:nvSpPr>
        <p:spPr>
          <a:xfrm>
            <a:off x="548640" y="2514600"/>
            <a:ext cx="4846320" cy="320040"/>
          </a:xfrm>
          <a:prstGeom prst="rect">
            <a:avLst/>
          </a:prstGeom>
          <a:noFill/>
          <a:ln/>
        </p:spPr>
        <p:txBody>
          <a:bodyPr wrap="square" lIns="0" tIns="0" rIns="0" bIns="0" rtlCol="0" anchor="ctr"/>
          <a:lstStyle/>
          <a:p>
            <a:pPr indent="0" marL="0">
              <a:buNone/>
            </a:pPr>
            <a:r>
              <a:rPr lang="en-US" sz="1600" b="1" dirty="0">
                <a:solidFill>
                  <a:srgbClr val="F2A93B"/>
                </a:solidFill>
              </a:rPr>
              <a:t>Son rôle</a:t>
            </a:r>
            <a:endParaRPr lang="en-US" sz="1600" dirty="0"/>
          </a:p>
        </p:txBody>
      </p:sp>
      <p:sp>
        <p:nvSpPr>
          <p:cNvPr id="7" name="Text 4"/>
          <p:cNvSpPr txBox="1"/>
          <p:nvPr/>
        </p:nvSpPr>
        <p:spPr>
          <a:xfrm>
            <a:off x="548640" y="2834640"/>
            <a:ext cx="4846320" cy="914400"/>
          </a:xfrm>
          <a:prstGeom prst="rect">
            <a:avLst/>
          </a:prstGeom>
          <a:noFill/>
          <a:ln/>
        </p:spPr>
        <p:txBody>
          <a:bodyPr wrap="square" lIns="0" tIns="0" rIns="0" bIns="0" rtlCol="0" anchor="t"/>
          <a:lstStyle/>
          <a:p>
            <a:pPr indent="0" marL="0">
              <a:buNone/>
            </a:pPr>
            <a:r>
              <a:rPr lang="en-US" sz="1500" dirty="0">
                <a:solidFill>
                  <a:srgbClr val="1F2430"/>
                </a:solidFill>
              </a:rPr>
              <a:t>Dirige MC et EN DIRECT. Ne monte pas les dossiers lui-même : il arbitre, valide et pilote l'activité et la trésorerie.</a:t>
            </a:r>
            <a:endParaRPr lang="en-US" sz="1500" dirty="0"/>
          </a:p>
        </p:txBody>
      </p:sp>
      <p:sp>
        <p:nvSpPr>
          <p:cNvPr id="8" name="Text 5"/>
          <p:cNvSpPr txBox="1"/>
          <p:nvPr/>
        </p:nvSpPr>
        <p:spPr>
          <a:xfrm>
            <a:off x="548640" y="3886200"/>
            <a:ext cx="4846320" cy="320040"/>
          </a:xfrm>
          <a:prstGeom prst="rect">
            <a:avLst/>
          </a:prstGeom>
          <a:noFill/>
          <a:ln/>
        </p:spPr>
        <p:txBody>
          <a:bodyPr wrap="square" lIns="0" tIns="0" rIns="0" bIns="0" rtlCol="0" anchor="ctr"/>
          <a:lstStyle/>
          <a:p>
            <a:pPr indent="0" marL="0">
              <a:buNone/>
            </a:pPr>
            <a:r>
              <a:rPr lang="en-US" sz="1600" b="1" dirty="0">
                <a:solidFill>
                  <a:srgbClr val="F2A93B"/>
                </a:solidFill>
              </a:rPr>
              <a:t>Sa journée type</a:t>
            </a:r>
            <a:endParaRPr lang="en-US" sz="1600" dirty="0"/>
          </a:p>
        </p:txBody>
      </p:sp>
      <p:sp>
        <p:nvSpPr>
          <p:cNvPr id="9" name="Text 6"/>
          <p:cNvSpPr txBox="1"/>
          <p:nvPr/>
        </p:nvSpPr>
        <p:spPr>
          <a:xfrm>
            <a:off x="548640" y="425196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F2430"/>
                </a:solidFill>
              </a:rPr>
              <a:t>Le matin : regarde les alertes rouges</a:t>
            </a:r>
            <a:endParaRPr lang="en-US" sz="1500" dirty="0"/>
          </a:p>
          <a:p>
            <a:pPr marL="342900" indent="-342900">
              <a:spcAft>
                <a:spcPts val="600"/>
              </a:spcAft>
              <a:buSzPct val="100000"/>
              <a:buChar char="•"/>
            </a:pPr>
            <a:r>
              <a:rPr lang="en-US" sz="1500" dirty="0">
                <a:solidFill>
                  <a:srgbClr val="1F2430"/>
                </a:solidFill>
              </a:rPr>
              <a:t>Avant un gros devis : vérifie montant et charge</a:t>
            </a:r>
            <a:endParaRPr lang="en-US" sz="1500" dirty="0"/>
          </a:p>
          <a:p>
            <a:pPr marL="342900" indent="-342900">
              <a:spcAft>
                <a:spcPts val="600"/>
              </a:spcAft>
              <a:buSzPct val="100000"/>
              <a:buChar char="•"/>
            </a:pPr>
            <a:r>
              <a:rPr lang="en-US" sz="1500" dirty="0">
                <a:solidFill>
                  <a:srgbClr val="1F2430"/>
                </a:solidFill>
              </a:rPr>
              <a:t>Le samedi : réunion d'évaluation</a:t>
            </a:r>
            <a:endParaRPr lang="en-US" sz="1500" dirty="0"/>
          </a:p>
          <a:p>
            <a:pPr marL="342900" indent="-342900">
              <a:spcAft>
                <a:spcPts val="600"/>
              </a:spcAft>
              <a:buSzPct val="100000"/>
              <a:buChar char="•"/>
            </a:pPr>
            <a:r>
              <a:rPr lang="en-US" sz="1500" dirty="0">
                <a:solidFill>
                  <a:srgbClr val="1F2430"/>
                </a:solidFill>
              </a:rPr>
              <a:t>En déplacement : tableau de bord sur téléphone</a:t>
            </a:r>
            <a:endParaRPr lang="en-US" sz="1500" dirty="0"/>
          </a:p>
        </p:txBody>
      </p:sp>
      <p:sp>
        <p:nvSpPr>
          <p:cNvPr id="10" name="Cadre capture"/>
          <p:cNvSpPr/>
          <p:nvPr/>
        </p:nvSpPr>
        <p:spPr>
          <a:xfrm>
            <a:off x="5678424" y="1426464"/>
            <a:ext cx="5971032" cy="3632327"/>
          </a:xfrm>
          <a:prstGeom prst="roundRect">
            <a:avLst>
              <a:gd name="adj" fmla="val 3021"/>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1" name="Capture tableau-de-bord.png" descr="/tmp/claude-0/-home-user-MissionConseil/9cce63f1-09ee-522d-85d8-1e16404cea72/scratchpad/deck/img/tableau-de-bord.png">    </p:cNvPr>
          <p:cNvPicPr>
            <a:picLocks noChangeAspect="1"/>
          </p:cNvPicPr>
          <p:nvPr/>
        </p:nvPicPr>
        <p:blipFill>
          <a:blip r:embed="rId2"/>
          <a:stretch>
            <a:fillRect/>
          </a:stretch>
        </p:blipFill>
        <p:spPr>
          <a:xfrm>
            <a:off x="5760720" y="1508760"/>
            <a:ext cx="5806440" cy="3467735"/>
          </a:xfrm>
          <a:prstGeom prst="rect">
            <a:avLst/>
          </a:prstGeom>
        </p:spPr>
      </p:pic>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Direction : ses user stories</a:t>
            </a:r>
            <a:endParaRPr lang="en-US" sz="3200" dirty="0"/>
          </a:p>
        </p:txBody>
      </p:sp>
      <p:sp>
        <p:nvSpPr>
          <p:cNvPr id="3" name="Text 1"/>
          <p:cNvSpPr txBox="1"/>
          <p:nvPr/>
        </p:nvSpPr>
        <p:spPr>
          <a:xfrm>
            <a:off x="548640" y="1234440"/>
            <a:ext cx="11064240" cy="320040"/>
          </a:xfrm>
          <a:prstGeom prst="rect">
            <a:avLst/>
          </a:prstGeom>
          <a:noFill/>
          <a:ln/>
        </p:spPr>
        <p:txBody>
          <a:bodyPr wrap="square" lIns="0" tIns="0" rIns="0" bIns="0" rtlCol="0" anchor="ctr"/>
          <a:lstStyle/>
          <a:p>
            <a:pPr indent="0" marL="0">
              <a:buNone/>
            </a:pPr>
            <a:r>
              <a:rPr lang="en-US" sz="1400" i="1" dirty="0">
                <a:solidFill>
                  <a:srgbClr val="5B6170"/>
                </a:solidFill>
              </a:rPr>
              <a:t>Chaque ligne se lit : « En tant que directeur, je veux … afin de … ».</a:t>
            </a:r>
            <a:endParaRPr lang="en-US" sz="1400" dirty="0"/>
          </a:p>
        </p:txBody>
      </p:sp>
      <p:graphicFrame>
        <p:nvGraphicFramePr>
          <p:cNvPr id="9" name="Stories Direction"/>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914400"/>
        </p:xfrm>
        <a:graphic>
          <a:graphicData uri="http://schemas.openxmlformats.org/drawingml/2006/table">
            <a:tbl>
              <a:tblPr/>
              <a:tblGrid>
                <a:gridCol w="640080"/>
                <a:gridCol w="3931920"/>
                <a:gridCol w="3108960"/>
                <a:gridCol w="3383280"/>
              </a:tblGrid>
              <a:tr h="548640">
                <a:tc>
                  <a:txBody>
                    <a:bodyPr/>
                    <a:lstStyle/>
                    <a:p>
                      <a:pPr indent="0" marL="0">
                        <a:buNone/>
                      </a:pPr>
                      <a:r>
                        <a:rPr lang="en-US" sz="1400" b="1" dirty="0">
                          <a:solidFill>
                            <a:srgbClr val="FFFFFF"/>
                          </a:solidFill>
                        </a:rPr>
                        <a:t>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A93B"/>
                    </a:solidFill>
                  </a:tcPr>
                </a:tc>
                <a:tc>
                  <a:txBody>
                    <a:bodyPr/>
                    <a:lstStyle/>
                    <a:p>
                      <a:pPr indent="0" marL="0">
                        <a:buNone/>
                      </a:pPr>
                      <a:r>
                        <a:rPr lang="en-US" sz="1400" b="1" dirty="0">
                          <a:solidFill>
                            <a:srgbClr val="FFFFFF"/>
                          </a:solidFill>
                        </a:rPr>
                        <a:t>Je veux…</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A93B"/>
                    </a:solidFill>
                  </a:tcPr>
                </a:tc>
                <a:tc>
                  <a:txBody>
                    <a:bodyPr/>
                    <a:lstStyle/>
                    <a:p>
                      <a:pPr indent="0" marL="0">
                        <a:buNone/>
                      </a:pPr>
                      <a:r>
                        <a:rPr lang="en-US" sz="1400" b="1" dirty="0">
                          <a:solidFill>
                            <a:srgbClr val="FFFFFF"/>
                          </a:solidFill>
                        </a:rPr>
                        <a:t>Afin 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A93B"/>
                    </a:solidFill>
                  </a:tcPr>
                </a:tc>
                <a:tc>
                  <a:txBody>
                    <a:bodyPr/>
                    <a:lstStyle/>
                    <a:p>
                      <a:pPr indent="0" marL="0">
                        <a:buNone/>
                      </a:pPr>
                      <a:r>
                        <a:rPr lang="en-US" sz="1400" b="1" dirty="0">
                          <a:solidFill>
                            <a:srgbClr val="FFFFFF"/>
                          </a:solidFill>
                        </a:rPr>
                        <a:t>Où le voir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A93B"/>
                    </a:solidFill>
                  </a:tcPr>
                </a:tc>
              </a:tr>
              <a:tr h="548640">
                <a:tc>
                  <a:txBody>
                    <a:bodyPr/>
                    <a:lstStyle/>
                    <a:p>
                      <a:pPr indent="0" marL="0">
                        <a:buNone/>
                      </a:pPr>
                      <a:r>
                        <a:rPr lang="en-US" sz="1400" b="1" dirty="0">
                          <a:solidFill>
                            <a:srgbClr val="1F2430"/>
                          </a:solidFill>
                        </a:rPr>
                        <a:t>D1</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voir chaque matin les alertes du jour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traiter les problèmes avant qu'ils coûtent cher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Tableau de bord : les 6 cartes du haut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D2</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voir où en est chaque dossier d'un coup d'œil</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ne plus appeler les chargés de compte pour savoir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Tableau de bord : voyants A→G, M, É, F</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D3</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suivre le CA, l'encaissé et le reste à encaisser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piloter la trésorerie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Tableau de bord : indicateurs et graphique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D4</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filtrer l'activité par société</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comparer MC et EN DIRECT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Boutons « MC / EN DIRECT » en haut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D5</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savoir qui a des étapes en retard</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répartir la charge et aider l'équipe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 Étapes en retard par responsable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D6</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connaître le motif de chaque dossier perdu</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ajuster les prix et l'offre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Dossiers : filtre « Perdu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Chargé(e) de compte</a:t>
            </a:r>
            <a:endParaRPr lang="en-US" sz="3200" dirty="0"/>
          </a:p>
        </p:txBody>
      </p:sp>
      <p:sp>
        <p:nvSpPr>
          <p:cNvPr id="3" name="Pastille FaUserPen"/>
          <p:cNvSpPr/>
          <p:nvPr/>
        </p:nvSpPr>
        <p:spPr>
          <a:xfrm>
            <a:off x="548640" y="1463040"/>
            <a:ext cx="822960" cy="822960"/>
          </a:xfrm>
          <a:prstGeom prst="ellipse">
            <a:avLst/>
          </a:prstGeom>
          <a:solidFill>
            <a:srgbClr val="2A78D6"/>
          </a:solidFill>
          <a:ln w="12700">
            <a:solidFill>
              <a:srgbClr val="2A78D6"/>
            </a:solidFill>
            <a:prstDash val="solid"/>
          </a:ln>
        </p:spPr>
      </p:sp>
      <p:pic>
        <p:nvPicPr>
          <p:cNvPr id="4" name="Icône FaUserPen" descr="preencoded.png">    </p:cNvPr>
          <p:cNvPicPr>
            <a:picLocks noChangeAspect="1"/>
          </p:cNvPicPr>
          <p:nvPr/>
        </p:nvPicPr>
        <p:blipFill>
          <a:blip r:embed="rId1"/>
          <a:stretch>
            <a:fillRect/>
          </a:stretch>
        </p:blipFill>
        <p:spPr>
          <a:xfrm>
            <a:off x="762610" y="1677010"/>
            <a:ext cx="395021" cy="395021"/>
          </a:xfrm>
          <a:prstGeom prst="rect">
            <a:avLst/>
          </a:prstGeom>
        </p:spPr>
      </p:pic>
      <p:sp>
        <p:nvSpPr>
          <p:cNvPr id="5" name="Text 2"/>
          <p:cNvSpPr txBox="1"/>
          <p:nvPr/>
        </p:nvSpPr>
        <p:spPr>
          <a:xfrm>
            <a:off x="1554480" y="1463040"/>
            <a:ext cx="3840480" cy="822960"/>
          </a:xfrm>
          <a:prstGeom prst="rect">
            <a:avLst/>
          </a:prstGeom>
          <a:noFill/>
          <a:ln/>
        </p:spPr>
        <p:txBody>
          <a:bodyPr wrap="square" lIns="0" tIns="0" rIns="0" bIns="0" rtlCol="0" anchor="ctr"/>
          <a:lstStyle/>
          <a:p>
            <a:pPr indent="0" marL="0">
              <a:buNone/>
            </a:pPr>
            <a:r>
              <a:rPr lang="en-US" sz="1200" dirty="0">
                <a:solidFill>
                  <a:srgbClr val="5B6170"/>
                </a:solidFill>
              </a:rPr>
              <a:t>Compte dans la démo</a:t>
            </a:r>
            <a:endParaRPr lang="en-US" sz="1200" dirty="0"/>
          </a:p>
          <a:p>
            <a:pPr indent="0" marL="0">
              <a:buNone/>
            </a:pPr>
            <a:r>
              <a:rPr lang="en-US" sz="1600" b="1" dirty="0">
                <a:solidFill>
                  <a:srgbClr val="1F2430"/>
                </a:solidFill>
              </a:rPr>
              <a:t>Zineb, Khaoula, Marouane ou Zahwa</a:t>
            </a:r>
            <a:endParaRPr lang="en-US" sz="1200" dirty="0"/>
          </a:p>
        </p:txBody>
      </p:sp>
      <p:sp>
        <p:nvSpPr>
          <p:cNvPr id="6" name="Text 3"/>
          <p:cNvSpPr txBox="1"/>
          <p:nvPr/>
        </p:nvSpPr>
        <p:spPr>
          <a:xfrm>
            <a:off x="548640" y="2514600"/>
            <a:ext cx="4846320" cy="320040"/>
          </a:xfrm>
          <a:prstGeom prst="rect">
            <a:avLst/>
          </a:prstGeom>
          <a:noFill/>
          <a:ln/>
        </p:spPr>
        <p:txBody>
          <a:bodyPr wrap="square" lIns="0" tIns="0" rIns="0" bIns="0" rtlCol="0" anchor="ctr"/>
          <a:lstStyle/>
          <a:p>
            <a:pPr indent="0" marL="0">
              <a:buNone/>
            </a:pPr>
            <a:r>
              <a:rPr lang="en-US" sz="1600" b="1" dirty="0">
                <a:solidFill>
                  <a:srgbClr val="2A78D6"/>
                </a:solidFill>
              </a:rPr>
              <a:t>Son rôle</a:t>
            </a:r>
            <a:endParaRPr lang="en-US" sz="1600" dirty="0"/>
          </a:p>
        </p:txBody>
      </p:sp>
      <p:sp>
        <p:nvSpPr>
          <p:cNvPr id="7" name="Text 4"/>
          <p:cNvSpPr txBox="1"/>
          <p:nvPr/>
        </p:nvSpPr>
        <p:spPr>
          <a:xfrm>
            <a:off x="548640" y="2834640"/>
            <a:ext cx="4846320" cy="914400"/>
          </a:xfrm>
          <a:prstGeom prst="rect">
            <a:avLst/>
          </a:prstGeom>
          <a:noFill/>
          <a:ln/>
        </p:spPr>
        <p:txBody>
          <a:bodyPr wrap="square" lIns="0" tIns="0" rIns="0" bIns="0" rtlCol="0" anchor="t"/>
          <a:lstStyle/>
          <a:p>
            <a:pPr indent="0" marL="0">
              <a:buNone/>
            </a:pPr>
            <a:r>
              <a:rPr lang="en-US" sz="1500" dirty="0">
                <a:solidFill>
                  <a:srgbClr val="1F2430"/>
                </a:solidFill>
              </a:rPr>
              <a:t>L'interlocuteur unique du client, du premier appel à la clôture. Transforme la demande en devis, puis fait avancer la procédure du dossier.</a:t>
            </a:r>
            <a:endParaRPr lang="en-US" sz="1500" dirty="0"/>
          </a:p>
        </p:txBody>
      </p:sp>
      <p:sp>
        <p:nvSpPr>
          <p:cNvPr id="8" name="Text 5"/>
          <p:cNvSpPr txBox="1"/>
          <p:nvPr/>
        </p:nvSpPr>
        <p:spPr>
          <a:xfrm>
            <a:off x="548640" y="3886200"/>
            <a:ext cx="4846320" cy="320040"/>
          </a:xfrm>
          <a:prstGeom prst="rect">
            <a:avLst/>
          </a:prstGeom>
          <a:noFill/>
          <a:ln/>
        </p:spPr>
        <p:txBody>
          <a:bodyPr wrap="square" lIns="0" tIns="0" rIns="0" bIns="0" rtlCol="0" anchor="ctr"/>
          <a:lstStyle/>
          <a:p>
            <a:pPr indent="0" marL="0">
              <a:buNone/>
            </a:pPr>
            <a:r>
              <a:rPr lang="en-US" sz="1600" b="1" dirty="0">
                <a:solidFill>
                  <a:srgbClr val="2A78D6"/>
                </a:solidFill>
              </a:rPr>
              <a:t>Sa journée type</a:t>
            </a:r>
            <a:endParaRPr lang="en-US" sz="1600" dirty="0"/>
          </a:p>
        </p:txBody>
      </p:sp>
      <p:sp>
        <p:nvSpPr>
          <p:cNvPr id="9" name="Text 6"/>
          <p:cNvSpPr txBox="1"/>
          <p:nvPr/>
        </p:nvSpPr>
        <p:spPr>
          <a:xfrm>
            <a:off x="548640" y="425196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F2430"/>
                </a:solidFill>
              </a:rPr>
              <a:t>Reçoit une demande (appel, e-mail) et crée le dossier</a:t>
            </a:r>
            <a:endParaRPr lang="en-US" sz="1500" dirty="0"/>
          </a:p>
          <a:p>
            <a:pPr marL="342900" indent="-342900">
              <a:spcAft>
                <a:spcPts val="600"/>
              </a:spcAft>
              <a:buSzPct val="100000"/>
              <a:buChar char="•"/>
            </a:pPr>
            <a:r>
              <a:rPr lang="en-US" sz="1500" dirty="0">
                <a:solidFill>
                  <a:srgbClr val="1F2430"/>
                </a:solidFill>
              </a:rPr>
              <a:t>Prépare les devis, les envoie et relance les clients</a:t>
            </a:r>
            <a:endParaRPr lang="en-US" sz="1500" dirty="0"/>
          </a:p>
          <a:p>
            <a:pPr marL="342900" indent="-342900">
              <a:spcAft>
                <a:spcPts val="600"/>
              </a:spcAft>
              <a:buSzPct val="100000"/>
              <a:buChar char="•"/>
            </a:pPr>
            <a:r>
              <a:rPr lang="en-US" sz="1500" dirty="0">
                <a:solidFill>
                  <a:srgbClr val="1F2430"/>
                </a:solidFill>
              </a:rPr>
              <a:t>Coche les étapes du jour de sa procédure</a:t>
            </a:r>
            <a:endParaRPr lang="en-US" sz="1500" dirty="0"/>
          </a:p>
          <a:p>
            <a:pPr marL="342900" indent="-342900">
              <a:spcAft>
                <a:spcPts val="600"/>
              </a:spcAft>
              <a:buSzPct val="100000"/>
              <a:buChar char="•"/>
            </a:pPr>
            <a:r>
              <a:rPr lang="en-US" sz="1500" dirty="0">
                <a:solidFill>
                  <a:srgbClr val="1F2430"/>
                </a:solidFill>
              </a:rPr>
              <a:t>Émet les factures et suit les paiements</a:t>
            </a:r>
            <a:endParaRPr lang="en-US" sz="1500" dirty="0"/>
          </a:p>
        </p:txBody>
      </p:sp>
      <p:sp>
        <p:nvSpPr>
          <p:cNvPr id="10" name="Cadre capture"/>
          <p:cNvSpPr/>
          <p:nvPr/>
        </p:nvSpPr>
        <p:spPr>
          <a:xfrm>
            <a:off x="5678424" y="1426464"/>
            <a:ext cx="5971032" cy="3632327"/>
          </a:xfrm>
          <a:prstGeom prst="roundRect">
            <a:avLst>
              <a:gd name="adj" fmla="val 3021"/>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1" name="Capture taches-zineb.png" descr="/tmp/claude-0/-home-user-MissionConseil/9cce63f1-09ee-522d-85d8-1e16404cea72/scratchpad/deck/img/taches-zineb.png">    </p:cNvPr>
          <p:cNvPicPr>
            <a:picLocks noChangeAspect="1"/>
          </p:cNvPicPr>
          <p:nvPr/>
        </p:nvPicPr>
        <p:blipFill>
          <a:blip r:embed="rId2"/>
          <a:stretch>
            <a:fillRect/>
          </a:stretch>
        </p:blipFill>
        <p:spPr>
          <a:xfrm>
            <a:off x="5760720" y="1508760"/>
            <a:ext cx="5806440" cy="3467735"/>
          </a:xfrm>
          <a:prstGeom prst="rect">
            <a:avLst/>
          </a:prstGeom>
        </p:spPr>
      </p:pic>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Chargé(e) de compte : ses user stories</a:t>
            </a:r>
            <a:endParaRPr lang="en-US" sz="3200" dirty="0"/>
          </a:p>
        </p:txBody>
      </p:sp>
      <p:sp>
        <p:nvSpPr>
          <p:cNvPr id="3" name="Text 1"/>
          <p:cNvSpPr txBox="1"/>
          <p:nvPr/>
        </p:nvSpPr>
        <p:spPr>
          <a:xfrm>
            <a:off x="548640" y="1234440"/>
            <a:ext cx="11064240" cy="320040"/>
          </a:xfrm>
          <a:prstGeom prst="rect">
            <a:avLst/>
          </a:prstGeom>
          <a:noFill/>
          <a:ln/>
        </p:spPr>
        <p:txBody>
          <a:bodyPr wrap="square" lIns="0" tIns="0" rIns="0" bIns="0" rtlCol="0" anchor="ctr"/>
          <a:lstStyle/>
          <a:p>
            <a:pPr indent="0" marL="0">
              <a:buNone/>
            </a:pPr>
            <a:r>
              <a:rPr lang="en-US" sz="1400" i="1" dirty="0">
                <a:solidFill>
                  <a:srgbClr val="5B6170"/>
                </a:solidFill>
              </a:rPr>
              <a:t>Chaque ligne se lit : « En tant que chargé(e) de compte, je veux … afin de … ».</a:t>
            </a:r>
            <a:endParaRPr lang="en-US" sz="1400" dirty="0"/>
          </a:p>
        </p:txBody>
      </p:sp>
      <p:graphicFrame>
        <p:nvGraphicFramePr>
          <p:cNvPr id="11" name="Stories Chargé(e) de compte"/>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914400"/>
        </p:xfrm>
        <a:graphic>
          <a:graphicData uri="http://schemas.openxmlformats.org/drawingml/2006/table">
            <a:tbl>
              <a:tblPr/>
              <a:tblGrid>
                <a:gridCol w="640080"/>
                <a:gridCol w="3931920"/>
                <a:gridCol w="3108960"/>
                <a:gridCol w="3383280"/>
              </a:tblGrid>
              <a:tr h="548640">
                <a:tc>
                  <a:txBody>
                    <a:bodyPr/>
                    <a:lstStyle/>
                    <a:p>
                      <a:pPr indent="0" marL="0">
                        <a:buNone/>
                      </a:pPr>
                      <a:r>
                        <a:rPr lang="en-US" sz="1400" b="1" dirty="0">
                          <a:solidFill>
                            <a:srgbClr val="FFFFFF"/>
                          </a:solidFill>
                        </a:rPr>
                        <a:t>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2A78D6"/>
                    </a:solidFill>
                  </a:tcPr>
                </a:tc>
                <a:tc>
                  <a:txBody>
                    <a:bodyPr/>
                    <a:lstStyle/>
                    <a:p>
                      <a:pPr indent="0" marL="0">
                        <a:buNone/>
                      </a:pPr>
                      <a:r>
                        <a:rPr lang="en-US" sz="1400" b="1" dirty="0">
                          <a:solidFill>
                            <a:srgbClr val="FFFFFF"/>
                          </a:solidFill>
                        </a:rPr>
                        <a:t>Je veux…</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2A78D6"/>
                    </a:solidFill>
                  </a:tcPr>
                </a:tc>
                <a:tc>
                  <a:txBody>
                    <a:bodyPr/>
                    <a:lstStyle/>
                    <a:p>
                      <a:pPr indent="0" marL="0">
                        <a:buNone/>
                      </a:pPr>
                      <a:r>
                        <a:rPr lang="en-US" sz="1400" b="1" dirty="0">
                          <a:solidFill>
                            <a:srgbClr val="FFFFFF"/>
                          </a:solidFill>
                        </a:rPr>
                        <a:t>Afin 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2A78D6"/>
                    </a:solidFill>
                  </a:tcPr>
                </a:tc>
                <a:tc>
                  <a:txBody>
                    <a:bodyPr/>
                    <a:lstStyle/>
                    <a:p>
                      <a:pPr indent="0" marL="0">
                        <a:buNone/>
                      </a:pPr>
                      <a:r>
                        <a:rPr lang="en-US" sz="1400" b="1" dirty="0">
                          <a:solidFill>
                            <a:srgbClr val="FFFFFF"/>
                          </a:solidFill>
                        </a:rPr>
                        <a:t>Où le voir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2A78D6"/>
                    </a:solidFill>
                  </a:tcPr>
                </a:tc>
              </a:tr>
              <a:tr h="548640">
                <a:tc>
                  <a:txBody>
                    <a:bodyPr/>
                    <a:lstStyle/>
                    <a:p>
                      <a:pPr indent="0" marL="0">
                        <a:buNone/>
                      </a:pPr>
                      <a:r>
                        <a:rPr lang="en-US" sz="1400" b="1" dirty="0">
                          <a:solidFill>
                            <a:srgbClr val="1F2430"/>
                          </a:solidFill>
                        </a:rPr>
                        <a:t>C1</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créer un dossier dès qu'une demande arrive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que les 146 étapes et leurs dates se créent seules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Dossiers → « + Nouveau dossier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C2</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voir mes étapes du jour et en retard</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ne rien oublier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Tâches, filtré sur « moi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C3</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construire le devis depuis le matériel et l'équipe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ne rien ressaisir, ne rien oublier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Dossier → Devis &amp; factures → « + Devis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C4</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faire une version 2 avec une remise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négocier sans perdre l'historique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Devis → « Nouvelle version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C5</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indiquer que le client accepte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confirmer le dossier et lancer la suite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Devis → « Client accepte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C6</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émettre l'acompte puis la facture finale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encaisser au bon moment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Devis → « Facture d'acompte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C7</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noter un appel ou une décision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que toute l'équipe ait l'information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Dossier → Historique &amp; notes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Planification</a:t>
            </a:r>
            <a:endParaRPr lang="en-US" sz="3200" dirty="0"/>
          </a:p>
        </p:txBody>
      </p:sp>
      <p:sp>
        <p:nvSpPr>
          <p:cNvPr id="3" name="Pastille FaCalendarDays"/>
          <p:cNvSpPr/>
          <p:nvPr/>
        </p:nvSpPr>
        <p:spPr>
          <a:xfrm>
            <a:off x="548640" y="1463040"/>
            <a:ext cx="822960" cy="822960"/>
          </a:xfrm>
          <a:prstGeom prst="ellipse">
            <a:avLst/>
          </a:prstGeom>
          <a:solidFill>
            <a:srgbClr val="6250D6"/>
          </a:solidFill>
          <a:ln w="12700">
            <a:solidFill>
              <a:srgbClr val="6250D6"/>
            </a:solidFill>
            <a:prstDash val="solid"/>
          </a:ln>
        </p:spPr>
      </p:sp>
      <p:pic>
        <p:nvPicPr>
          <p:cNvPr id="4" name="Icône FaCalendarDays" descr="preencoded.png">    </p:cNvPr>
          <p:cNvPicPr>
            <a:picLocks noChangeAspect="1"/>
          </p:cNvPicPr>
          <p:nvPr/>
        </p:nvPicPr>
        <p:blipFill>
          <a:blip r:embed="rId1"/>
          <a:stretch>
            <a:fillRect/>
          </a:stretch>
        </p:blipFill>
        <p:spPr>
          <a:xfrm>
            <a:off x="762610" y="1677010"/>
            <a:ext cx="395021" cy="395021"/>
          </a:xfrm>
          <a:prstGeom prst="rect">
            <a:avLst/>
          </a:prstGeom>
        </p:spPr>
      </p:pic>
      <p:sp>
        <p:nvSpPr>
          <p:cNvPr id="5" name="Text 2"/>
          <p:cNvSpPr txBox="1"/>
          <p:nvPr/>
        </p:nvSpPr>
        <p:spPr>
          <a:xfrm>
            <a:off x="1554480" y="1463040"/>
            <a:ext cx="3840480" cy="822960"/>
          </a:xfrm>
          <a:prstGeom prst="rect">
            <a:avLst/>
          </a:prstGeom>
          <a:noFill/>
          <a:ln/>
        </p:spPr>
        <p:txBody>
          <a:bodyPr wrap="square" lIns="0" tIns="0" rIns="0" bIns="0" rtlCol="0" anchor="ctr"/>
          <a:lstStyle/>
          <a:p>
            <a:pPr indent="0" marL="0">
              <a:buNone/>
            </a:pPr>
            <a:r>
              <a:rPr lang="en-US" sz="1200" dirty="0">
                <a:solidFill>
                  <a:srgbClr val="5B6170"/>
                </a:solidFill>
              </a:rPr>
              <a:t>Compte dans la démo</a:t>
            </a:r>
            <a:endParaRPr lang="en-US" sz="1200" dirty="0"/>
          </a:p>
          <a:p>
            <a:pPr indent="0" marL="0">
              <a:buNone/>
            </a:pPr>
            <a:r>
              <a:rPr lang="en-US" sz="1600" b="1" dirty="0">
                <a:solidFill>
                  <a:srgbClr val="1F2430"/>
                </a:solidFill>
              </a:rPr>
              <a:t>Planification</a:t>
            </a:r>
            <a:endParaRPr lang="en-US" sz="1200" dirty="0"/>
          </a:p>
        </p:txBody>
      </p:sp>
      <p:sp>
        <p:nvSpPr>
          <p:cNvPr id="6" name="Text 3"/>
          <p:cNvSpPr txBox="1"/>
          <p:nvPr/>
        </p:nvSpPr>
        <p:spPr>
          <a:xfrm>
            <a:off x="548640" y="2514600"/>
            <a:ext cx="4846320" cy="320040"/>
          </a:xfrm>
          <a:prstGeom prst="rect">
            <a:avLst/>
          </a:prstGeom>
          <a:noFill/>
          <a:ln/>
        </p:spPr>
        <p:txBody>
          <a:bodyPr wrap="square" lIns="0" tIns="0" rIns="0" bIns="0" rtlCol="0" anchor="ctr"/>
          <a:lstStyle/>
          <a:p>
            <a:pPr indent="0" marL="0">
              <a:buNone/>
            </a:pPr>
            <a:r>
              <a:rPr lang="en-US" sz="1600" b="1" dirty="0">
                <a:solidFill>
                  <a:srgbClr val="6250D6"/>
                </a:solidFill>
              </a:rPr>
              <a:t>Son rôle</a:t>
            </a:r>
            <a:endParaRPr lang="en-US" sz="1600" dirty="0"/>
          </a:p>
        </p:txBody>
      </p:sp>
      <p:sp>
        <p:nvSpPr>
          <p:cNvPr id="7" name="Text 4"/>
          <p:cNvSpPr txBox="1"/>
          <p:nvPr/>
        </p:nvSpPr>
        <p:spPr>
          <a:xfrm>
            <a:off x="548640" y="2834640"/>
            <a:ext cx="4846320" cy="914400"/>
          </a:xfrm>
          <a:prstGeom prst="rect">
            <a:avLst/>
          </a:prstGeom>
          <a:noFill/>
          <a:ln/>
        </p:spPr>
        <p:txBody>
          <a:bodyPr wrap="square" lIns="0" tIns="0" rIns="0" bIns="0" rtlCol="0" anchor="t"/>
          <a:lstStyle/>
          <a:p>
            <a:pPr indent="0" marL="0">
              <a:buNone/>
            </a:pPr>
            <a:r>
              <a:rPr lang="en-US" sz="1500" dirty="0">
                <a:solidFill>
                  <a:srgbClr val="1F2430"/>
                </a:solidFill>
              </a:rPr>
              <a:t>Organise les ressources : qui travaille où et quand, avec quels véhicules. Fait le lien entre les dossiers confirmés et les équipes.</a:t>
            </a:r>
            <a:endParaRPr lang="en-US" sz="1500" dirty="0"/>
          </a:p>
        </p:txBody>
      </p:sp>
      <p:sp>
        <p:nvSpPr>
          <p:cNvPr id="8" name="Text 5"/>
          <p:cNvSpPr txBox="1"/>
          <p:nvPr/>
        </p:nvSpPr>
        <p:spPr>
          <a:xfrm>
            <a:off x="548640" y="3886200"/>
            <a:ext cx="4846320" cy="320040"/>
          </a:xfrm>
          <a:prstGeom prst="rect">
            <a:avLst/>
          </a:prstGeom>
          <a:noFill/>
          <a:ln/>
        </p:spPr>
        <p:txBody>
          <a:bodyPr wrap="square" lIns="0" tIns="0" rIns="0" bIns="0" rtlCol="0" anchor="ctr"/>
          <a:lstStyle/>
          <a:p>
            <a:pPr indent="0" marL="0">
              <a:buNone/>
            </a:pPr>
            <a:r>
              <a:rPr lang="en-US" sz="1600" b="1" dirty="0">
                <a:solidFill>
                  <a:srgbClr val="6250D6"/>
                </a:solidFill>
              </a:rPr>
              <a:t>Sa journée type</a:t>
            </a:r>
            <a:endParaRPr lang="en-US" sz="1600" dirty="0"/>
          </a:p>
        </p:txBody>
      </p:sp>
      <p:sp>
        <p:nvSpPr>
          <p:cNvPr id="9" name="Text 6"/>
          <p:cNvSpPr txBox="1"/>
          <p:nvPr/>
        </p:nvSpPr>
        <p:spPr>
          <a:xfrm>
            <a:off x="548640" y="425196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F2430"/>
                </a:solidFill>
              </a:rPr>
              <a:t>Regarde le planning des deux semaines à venir</a:t>
            </a:r>
            <a:endParaRPr lang="en-US" sz="1500" dirty="0"/>
          </a:p>
          <a:p>
            <a:pPr marL="342900" indent="-342900">
              <a:spcAft>
                <a:spcPts val="600"/>
              </a:spcAft>
              <a:buSzPct val="100000"/>
              <a:buChar char="•"/>
            </a:pPr>
            <a:r>
              <a:rPr lang="en-US" sz="1500" dirty="0">
                <a:solidFill>
                  <a:srgbClr val="1F2430"/>
                </a:solidFill>
              </a:rPr>
              <a:t>Invite techniciens, hôtesses et chauffeurs</a:t>
            </a:r>
            <a:endParaRPr lang="en-US" sz="1500" dirty="0"/>
          </a:p>
          <a:p>
            <a:pPr marL="342900" indent="-342900">
              <a:spcAft>
                <a:spcPts val="600"/>
              </a:spcAft>
              <a:buSzPct val="100000"/>
              <a:buChar char="•"/>
            </a:pPr>
            <a:r>
              <a:rPr lang="en-US" sz="1500" dirty="0">
                <a:solidFill>
                  <a:srgbClr val="1F2430"/>
                </a:solidFill>
              </a:rPr>
              <a:t>Règle les conflits et tient compte des congés</a:t>
            </a:r>
            <a:endParaRPr lang="en-US" sz="1500" dirty="0"/>
          </a:p>
          <a:p>
            <a:pPr marL="342900" indent="-342900">
              <a:spcAft>
                <a:spcPts val="600"/>
              </a:spcAft>
              <a:buSzPct val="100000"/>
              <a:buChar char="•"/>
            </a:pPr>
            <a:r>
              <a:rPr lang="en-US" sz="1500" dirty="0">
                <a:solidFill>
                  <a:srgbClr val="1F2430"/>
                </a:solidFill>
              </a:rPr>
              <a:t>Édite les ordres de mission</a:t>
            </a:r>
            <a:endParaRPr lang="en-US" sz="1500" dirty="0"/>
          </a:p>
        </p:txBody>
      </p:sp>
      <p:sp>
        <p:nvSpPr>
          <p:cNvPr id="10" name="Cadre capture"/>
          <p:cNvSpPr/>
          <p:nvPr/>
        </p:nvSpPr>
        <p:spPr>
          <a:xfrm>
            <a:off x="5678424" y="1426464"/>
            <a:ext cx="5971032" cy="3632327"/>
          </a:xfrm>
          <a:prstGeom prst="roundRect">
            <a:avLst>
              <a:gd name="adj" fmla="val 3021"/>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1" name="Capture planning.png" descr="/tmp/claude-0/-home-user-MissionConseil/9cce63f1-09ee-522d-85d8-1e16404cea72/scratchpad/deck/img/planning.png">    </p:cNvPr>
          <p:cNvPicPr>
            <a:picLocks noChangeAspect="1"/>
          </p:cNvPicPr>
          <p:nvPr/>
        </p:nvPicPr>
        <p:blipFill>
          <a:blip r:embed="rId2"/>
          <a:stretch>
            <a:fillRect/>
          </a:stretch>
        </p:blipFill>
        <p:spPr>
          <a:xfrm>
            <a:off x="5760720" y="1508760"/>
            <a:ext cx="5806440" cy="3467735"/>
          </a:xfrm>
          <a:prstGeom prst="rect">
            <a:avLst/>
          </a:prstGeom>
        </p:spPr>
      </p:pic>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Planification : ses user stories</a:t>
            </a:r>
            <a:endParaRPr lang="en-US" sz="3200" dirty="0"/>
          </a:p>
        </p:txBody>
      </p:sp>
      <p:sp>
        <p:nvSpPr>
          <p:cNvPr id="3" name="Text 1"/>
          <p:cNvSpPr txBox="1"/>
          <p:nvPr/>
        </p:nvSpPr>
        <p:spPr>
          <a:xfrm>
            <a:off x="548640" y="1234440"/>
            <a:ext cx="11064240" cy="320040"/>
          </a:xfrm>
          <a:prstGeom prst="rect">
            <a:avLst/>
          </a:prstGeom>
          <a:noFill/>
          <a:ln/>
        </p:spPr>
        <p:txBody>
          <a:bodyPr wrap="square" lIns="0" tIns="0" rIns="0" bIns="0" rtlCol="0" anchor="ctr"/>
          <a:lstStyle/>
          <a:p>
            <a:pPr indent="0" marL="0">
              <a:buNone/>
            </a:pPr>
            <a:r>
              <a:rPr lang="en-US" sz="1400" i="1" dirty="0">
                <a:solidFill>
                  <a:srgbClr val="5B6170"/>
                </a:solidFill>
              </a:rPr>
              <a:t>Chaque ligne se lit : « En tant que planificateur, je veux … afin de … ».</a:t>
            </a:r>
            <a:endParaRPr lang="en-US" sz="1400" dirty="0"/>
          </a:p>
        </p:txBody>
      </p:sp>
      <p:graphicFrame>
        <p:nvGraphicFramePr>
          <p:cNvPr id="13" name="Stories Planification"/>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914400"/>
        </p:xfrm>
        <a:graphic>
          <a:graphicData uri="http://schemas.openxmlformats.org/drawingml/2006/table">
            <a:tbl>
              <a:tblPr/>
              <a:tblGrid>
                <a:gridCol w="640080"/>
                <a:gridCol w="3931920"/>
                <a:gridCol w="3108960"/>
                <a:gridCol w="3383280"/>
              </a:tblGrid>
              <a:tr h="548640">
                <a:tc>
                  <a:txBody>
                    <a:bodyPr/>
                    <a:lstStyle/>
                    <a:p>
                      <a:pPr indent="0" marL="0">
                        <a:buNone/>
                      </a:pPr>
                      <a:r>
                        <a:rPr lang="en-US" sz="1400" b="1" dirty="0">
                          <a:solidFill>
                            <a:srgbClr val="FFFFFF"/>
                          </a:solidFill>
                        </a:rPr>
                        <a:t>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6250D6"/>
                    </a:solidFill>
                  </a:tcPr>
                </a:tc>
                <a:tc>
                  <a:txBody>
                    <a:bodyPr/>
                    <a:lstStyle/>
                    <a:p>
                      <a:pPr indent="0" marL="0">
                        <a:buNone/>
                      </a:pPr>
                      <a:r>
                        <a:rPr lang="en-US" sz="1400" b="1" dirty="0">
                          <a:solidFill>
                            <a:srgbClr val="FFFFFF"/>
                          </a:solidFill>
                        </a:rPr>
                        <a:t>Je veux…</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6250D6"/>
                    </a:solidFill>
                  </a:tcPr>
                </a:tc>
                <a:tc>
                  <a:txBody>
                    <a:bodyPr/>
                    <a:lstStyle/>
                    <a:p>
                      <a:pPr indent="0" marL="0">
                        <a:buNone/>
                      </a:pPr>
                      <a:r>
                        <a:rPr lang="en-US" sz="1400" b="1" dirty="0">
                          <a:solidFill>
                            <a:srgbClr val="FFFFFF"/>
                          </a:solidFill>
                        </a:rPr>
                        <a:t>Afin 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6250D6"/>
                    </a:solidFill>
                  </a:tcPr>
                </a:tc>
                <a:tc>
                  <a:txBody>
                    <a:bodyPr/>
                    <a:lstStyle/>
                    <a:p>
                      <a:pPr indent="0" marL="0">
                        <a:buNone/>
                      </a:pPr>
                      <a:r>
                        <a:rPr lang="en-US" sz="1400" b="1" dirty="0">
                          <a:solidFill>
                            <a:srgbClr val="FFFFFF"/>
                          </a:solidFill>
                        </a:rPr>
                        <a:t>Où le voir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6250D6"/>
                    </a:solidFill>
                  </a:tcPr>
                </a:tc>
              </a:tr>
              <a:tr h="548640">
                <a:tc>
                  <a:txBody>
                    <a:bodyPr/>
                    <a:lstStyle/>
                    <a:p>
                      <a:pPr indent="0" marL="0">
                        <a:buNone/>
                      </a:pPr>
                      <a:r>
                        <a:rPr lang="en-US" sz="1400" b="1" dirty="0">
                          <a:solidFill>
                            <a:srgbClr val="1F2430"/>
                          </a:solidFill>
                        </a:rPr>
                        <a:t>P1</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voir les besoins en personnel sur 2 semaines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anticiper les pics d'activité</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Planning équipes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P2</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inviter une personne et suivre sa réponse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constituer l'équipe sans appeler tout le monde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Dossier → Équipe &amp; véhicules → « Inviter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P3</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être alerté d'un conflit ou d'un congé</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ne pas envoyer quelqu'un à deux endroits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Planning : cases rouges et « congé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P4</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affecter des véhicules au dossier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organiser le transport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Dossier → Équipe &amp; véhicules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P5</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surveiller visites techniques et assurances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ne pas immobiliser un camion le jour J</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Personnel &amp; véhicules → Véhicules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P6</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éditer l'ordre de mission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informer l'équipe et justifier les défraiements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Dossier → Équipe → « Ordre de mission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Stock / magasin</a:t>
            </a:r>
            <a:endParaRPr lang="en-US" sz="3200" dirty="0"/>
          </a:p>
        </p:txBody>
      </p:sp>
      <p:sp>
        <p:nvSpPr>
          <p:cNvPr id="3" name="Pastille FaWarehouse"/>
          <p:cNvSpPr/>
          <p:nvPr/>
        </p:nvSpPr>
        <p:spPr>
          <a:xfrm>
            <a:off x="548640" y="1463040"/>
            <a:ext cx="822960" cy="822960"/>
          </a:xfrm>
          <a:prstGeom prst="ellipse">
            <a:avLst/>
          </a:prstGeom>
          <a:solidFill>
            <a:srgbClr val="1BAF7A"/>
          </a:solidFill>
          <a:ln w="12700">
            <a:solidFill>
              <a:srgbClr val="1BAF7A"/>
            </a:solidFill>
            <a:prstDash val="solid"/>
          </a:ln>
        </p:spPr>
      </p:sp>
      <p:pic>
        <p:nvPicPr>
          <p:cNvPr id="4" name="Icône FaWarehouse" descr="preencoded.png">    </p:cNvPr>
          <p:cNvPicPr>
            <a:picLocks noChangeAspect="1"/>
          </p:cNvPicPr>
          <p:nvPr/>
        </p:nvPicPr>
        <p:blipFill>
          <a:blip r:embed="rId1"/>
          <a:stretch>
            <a:fillRect/>
          </a:stretch>
        </p:blipFill>
        <p:spPr>
          <a:xfrm>
            <a:off x="762610" y="1677010"/>
            <a:ext cx="395021" cy="395021"/>
          </a:xfrm>
          <a:prstGeom prst="rect">
            <a:avLst/>
          </a:prstGeom>
        </p:spPr>
      </p:pic>
      <p:sp>
        <p:nvSpPr>
          <p:cNvPr id="5" name="Text 2"/>
          <p:cNvSpPr txBox="1"/>
          <p:nvPr/>
        </p:nvSpPr>
        <p:spPr>
          <a:xfrm>
            <a:off x="1554480" y="1463040"/>
            <a:ext cx="3840480" cy="822960"/>
          </a:xfrm>
          <a:prstGeom prst="rect">
            <a:avLst/>
          </a:prstGeom>
          <a:noFill/>
          <a:ln/>
        </p:spPr>
        <p:txBody>
          <a:bodyPr wrap="square" lIns="0" tIns="0" rIns="0" bIns="0" rtlCol="0" anchor="ctr"/>
          <a:lstStyle/>
          <a:p>
            <a:pPr indent="0" marL="0">
              <a:buNone/>
            </a:pPr>
            <a:r>
              <a:rPr lang="en-US" sz="1200" dirty="0">
                <a:solidFill>
                  <a:srgbClr val="5B6170"/>
                </a:solidFill>
              </a:rPr>
              <a:t>Compte dans la démo</a:t>
            </a:r>
            <a:endParaRPr lang="en-US" sz="1200" dirty="0"/>
          </a:p>
          <a:p>
            <a:pPr indent="0" marL="0">
              <a:buNone/>
            </a:pPr>
            <a:r>
              <a:rPr lang="en-US" sz="1600" b="1" dirty="0">
                <a:solidFill>
                  <a:srgbClr val="1F2430"/>
                </a:solidFill>
              </a:rPr>
              <a:t>Stock</a:t>
            </a:r>
            <a:endParaRPr lang="en-US" sz="1200" dirty="0"/>
          </a:p>
        </p:txBody>
      </p:sp>
      <p:sp>
        <p:nvSpPr>
          <p:cNvPr id="6" name="Text 3"/>
          <p:cNvSpPr txBox="1"/>
          <p:nvPr/>
        </p:nvSpPr>
        <p:spPr>
          <a:xfrm>
            <a:off x="548640" y="2514600"/>
            <a:ext cx="4846320" cy="320040"/>
          </a:xfrm>
          <a:prstGeom prst="rect">
            <a:avLst/>
          </a:prstGeom>
          <a:noFill/>
          <a:ln/>
        </p:spPr>
        <p:txBody>
          <a:bodyPr wrap="square" lIns="0" tIns="0" rIns="0" bIns="0" rtlCol="0" anchor="ctr"/>
          <a:lstStyle/>
          <a:p>
            <a:pPr indent="0" marL="0">
              <a:buNone/>
            </a:pPr>
            <a:r>
              <a:rPr lang="en-US" sz="1600" b="1" dirty="0">
                <a:solidFill>
                  <a:srgbClr val="1BAF7A"/>
                </a:solidFill>
              </a:rPr>
              <a:t>Son rôle</a:t>
            </a:r>
            <a:endParaRPr lang="en-US" sz="1600" dirty="0"/>
          </a:p>
        </p:txBody>
      </p:sp>
      <p:sp>
        <p:nvSpPr>
          <p:cNvPr id="7" name="Text 4"/>
          <p:cNvSpPr txBox="1"/>
          <p:nvPr/>
        </p:nvSpPr>
        <p:spPr>
          <a:xfrm>
            <a:off x="548640" y="2834640"/>
            <a:ext cx="4846320" cy="914400"/>
          </a:xfrm>
          <a:prstGeom prst="rect">
            <a:avLst/>
          </a:prstGeom>
          <a:noFill/>
          <a:ln/>
        </p:spPr>
        <p:txBody>
          <a:bodyPr wrap="square" lIns="0" tIns="0" rIns="0" bIns="0" rtlCol="0" anchor="t"/>
          <a:lstStyle/>
          <a:p>
            <a:pPr indent="0" marL="0">
              <a:buNone/>
            </a:pPr>
            <a:r>
              <a:rPr lang="en-US" sz="1500" dirty="0">
                <a:solidFill>
                  <a:srgbClr val="1F2430"/>
                </a:solidFill>
              </a:rPr>
              <a:t>Gère le parc de matériel : ce qui est disponible, ce qui part, ce qui revient et ce qui est en panne.</a:t>
            </a:r>
            <a:endParaRPr lang="en-US" sz="1500" dirty="0"/>
          </a:p>
        </p:txBody>
      </p:sp>
      <p:sp>
        <p:nvSpPr>
          <p:cNvPr id="8" name="Text 5"/>
          <p:cNvSpPr txBox="1"/>
          <p:nvPr/>
        </p:nvSpPr>
        <p:spPr>
          <a:xfrm>
            <a:off x="548640" y="3886200"/>
            <a:ext cx="4846320" cy="320040"/>
          </a:xfrm>
          <a:prstGeom prst="rect">
            <a:avLst/>
          </a:prstGeom>
          <a:noFill/>
          <a:ln/>
        </p:spPr>
        <p:txBody>
          <a:bodyPr wrap="square" lIns="0" tIns="0" rIns="0" bIns="0" rtlCol="0" anchor="ctr"/>
          <a:lstStyle/>
          <a:p>
            <a:pPr indent="0" marL="0">
              <a:buNone/>
            </a:pPr>
            <a:r>
              <a:rPr lang="en-US" sz="1600" b="1" dirty="0">
                <a:solidFill>
                  <a:srgbClr val="1BAF7A"/>
                </a:solidFill>
              </a:rPr>
              <a:t>Sa journée type</a:t>
            </a:r>
            <a:endParaRPr lang="en-US" sz="1600" dirty="0"/>
          </a:p>
        </p:txBody>
      </p:sp>
      <p:sp>
        <p:nvSpPr>
          <p:cNvPr id="9" name="Text 6"/>
          <p:cNvSpPr txBox="1"/>
          <p:nvPr/>
        </p:nvSpPr>
        <p:spPr>
          <a:xfrm>
            <a:off x="548640" y="425196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F2430"/>
                </a:solidFill>
              </a:rPr>
              <a:t>Regarde ce qui part et ce qui revient aujourd'hui</a:t>
            </a:r>
            <a:endParaRPr lang="en-US" sz="1500" dirty="0"/>
          </a:p>
          <a:p>
            <a:pPr marL="342900" indent="-342900">
              <a:spcAft>
                <a:spcPts val="600"/>
              </a:spcAft>
              <a:buSzPct val="100000"/>
              <a:buChar char="•"/>
            </a:pPr>
            <a:r>
              <a:rPr lang="en-US" sz="1500" dirty="0">
                <a:solidFill>
                  <a:srgbClr val="1F2430"/>
                </a:solidFill>
              </a:rPr>
              <a:t>Prépare le matériel avec le bon de sortie</a:t>
            </a:r>
            <a:endParaRPr lang="en-US" sz="1500" dirty="0"/>
          </a:p>
          <a:p>
            <a:pPr marL="342900" indent="-342900">
              <a:spcAft>
                <a:spcPts val="600"/>
              </a:spcAft>
              <a:buSzPct val="100000"/>
              <a:buChar char="•"/>
            </a:pPr>
            <a:r>
              <a:rPr lang="en-US" sz="1500" dirty="0">
                <a:solidFill>
                  <a:srgbClr val="1F2430"/>
                </a:solidFill>
              </a:rPr>
              <a:t>Pointe les retours et signale les manquants</a:t>
            </a:r>
            <a:endParaRPr lang="en-US" sz="1500" dirty="0"/>
          </a:p>
          <a:p>
            <a:pPr marL="342900" indent="-342900">
              <a:spcAft>
                <a:spcPts val="600"/>
              </a:spcAft>
              <a:buSzPct val="100000"/>
              <a:buChar char="•"/>
            </a:pPr>
            <a:r>
              <a:rPr lang="en-US" sz="1500" dirty="0">
                <a:solidFill>
                  <a:srgbClr val="1F2430"/>
                </a:solidFill>
              </a:rPr>
              <a:t>Suit les réparations et les inspections</a:t>
            </a:r>
            <a:endParaRPr lang="en-US" sz="1500" dirty="0"/>
          </a:p>
        </p:txBody>
      </p:sp>
      <p:sp>
        <p:nvSpPr>
          <p:cNvPr id="10" name="Cadre capture"/>
          <p:cNvSpPr/>
          <p:nvPr/>
        </p:nvSpPr>
        <p:spPr>
          <a:xfrm>
            <a:off x="5678424" y="1426464"/>
            <a:ext cx="5971032" cy="3632327"/>
          </a:xfrm>
          <a:prstGeom prst="roundRect">
            <a:avLst>
              <a:gd name="adj" fmla="val 3021"/>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1" name="Capture entrepot.png" descr="/tmp/claude-0/-home-user-MissionConseil/9cce63f1-09ee-522d-85d8-1e16404cea72/scratchpad/deck/img/entrepot.png">    </p:cNvPr>
          <p:cNvPicPr>
            <a:picLocks noChangeAspect="1"/>
          </p:cNvPicPr>
          <p:nvPr/>
        </p:nvPicPr>
        <p:blipFill>
          <a:blip r:embed="rId2"/>
          <a:stretch>
            <a:fillRect/>
          </a:stretch>
        </p:blipFill>
        <p:spPr>
          <a:xfrm>
            <a:off x="5760720" y="1508760"/>
            <a:ext cx="5806440" cy="3467735"/>
          </a:xfrm>
          <a:prstGeom prst="rect">
            <a:avLst/>
          </a:prstGeom>
        </p:spPr>
      </p:pic>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Stock / magasin : ses user stories</a:t>
            </a:r>
            <a:endParaRPr lang="en-US" sz="3200" dirty="0"/>
          </a:p>
        </p:txBody>
      </p:sp>
      <p:sp>
        <p:nvSpPr>
          <p:cNvPr id="3" name="Text 1"/>
          <p:cNvSpPr txBox="1"/>
          <p:nvPr/>
        </p:nvSpPr>
        <p:spPr>
          <a:xfrm>
            <a:off x="548640" y="1234440"/>
            <a:ext cx="11064240" cy="320040"/>
          </a:xfrm>
          <a:prstGeom prst="rect">
            <a:avLst/>
          </a:prstGeom>
          <a:noFill/>
          <a:ln/>
        </p:spPr>
        <p:txBody>
          <a:bodyPr wrap="square" lIns="0" tIns="0" rIns="0" bIns="0" rtlCol="0" anchor="ctr"/>
          <a:lstStyle/>
          <a:p>
            <a:pPr indent="0" marL="0">
              <a:buNone/>
            </a:pPr>
            <a:r>
              <a:rPr lang="en-US" sz="1400" i="1" dirty="0">
                <a:solidFill>
                  <a:srgbClr val="5B6170"/>
                </a:solidFill>
              </a:rPr>
              <a:t>Chaque ligne se lit : « En tant que magasinier, je veux … afin de … ».</a:t>
            </a:r>
            <a:endParaRPr lang="en-US" sz="1400" dirty="0"/>
          </a:p>
        </p:txBody>
      </p:sp>
      <p:graphicFrame>
        <p:nvGraphicFramePr>
          <p:cNvPr id="15" name="Stories Stock / magasin"/>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914400"/>
        </p:xfrm>
        <a:graphic>
          <a:graphicData uri="http://schemas.openxmlformats.org/drawingml/2006/table">
            <a:tbl>
              <a:tblPr/>
              <a:tblGrid>
                <a:gridCol w="640080"/>
                <a:gridCol w="3931920"/>
                <a:gridCol w="3108960"/>
                <a:gridCol w="3383280"/>
              </a:tblGrid>
              <a:tr h="548640">
                <a:tc>
                  <a:txBody>
                    <a:bodyPr/>
                    <a:lstStyle/>
                    <a:p>
                      <a:pPr indent="0" marL="0">
                        <a:buNone/>
                      </a:pPr>
                      <a:r>
                        <a:rPr lang="en-US" sz="1400" b="1" dirty="0">
                          <a:solidFill>
                            <a:srgbClr val="FFFFFF"/>
                          </a:solidFill>
                        </a:rPr>
                        <a:t>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BAF7A"/>
                    </a:solidFill>
                  </a:tcPr>
                </a:tc>
                <a:tc>
                  <a:txBody>
                    <a:bodyPr/>
                    <a:lstStyle/>
                    <a:p>
                      <a:pPr indent="0" marL="0">
                        <a:buNone/>
                      </a:pPr>
                      <a:r>
                        <a:rPr lang="en-US" sz="1400" b="1" dirty="0">
                          <a:solidFill>
                            <a:srgbClr val="FFFFFF"/>
                          </a:solidFill>
                        </a:rPr>
                        <a:t>Je veux…</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BAF7A"/>
                    </a:solidFill>
                  </a:tcPr>
                </a:tc>
                <a:tc>
                  <a:txBody>
                    <a:bodyPr/>
                    <a:lstStyle/>
                    <a:p>
                      <a:pPr indent="0" marL="0">
                        <a:buNone/>
                      </a:pPr>
                      <a:r>
                        <a:rPr lang="en-US" sz="1400" b="1" dirty="0">
                          <a:solidFill>
                            <a:srgbClr val="FFFFFF"/>
                          </a:solidFill>
                        </a:rPr>
                        <a:t>Afin 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BAF7A"/>
                    </a:solidFill>
                  </a:tcPr>
                </a:tc>
                <a:tc>
                  <a:txBody>
                    <a:bodyPr/>
                    <a:lstStyle/>
                    <a:p>
                      <a:pPr indent="0" marL="0">
                        <a:buNone/>
                      </a:pPr>
                      <a:r>
                        <a:rPr lang="en-US" sz="1400" b="1" dirty="0">
                          <a:solidFill>
                            <a:srgbClr val="FFFFFF"/>
                          </a:solidFill>
                        </a:rPr>
                        <a:t>Où le voir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BAF7A"/>
                    </a:solidFill>
                  </a:tcPr>
                </a:tc>
              </a:tr>
              <a:tr h="548640">
                <a:tc>
                  <a:txBody>
                    <a:bodyPr/>
                    <a:lstStyle/>
                    <a:p>
                      <a:pPr indent="0" marL="0">
                        <a:buNone/>
                      </a:pPr>
                      <a:r>
                        <a:rPr lang="en-US" sz="1400" b="1" dirty="0">
                          <a:solidFill>
                            <a:srgbClr val="1F2430"/>
                          </a:solidFill>
                        </a:rPr>
                        <a:t>S1</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voir ce qui part et revient aujourd'hui</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organiser la journée de l'entrepôt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Matériel &amp; stock → Entrepôt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S2</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imprimer le bon de sortie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préparer et charger sans oubli</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Dossier → Matériel → « Bon de sortie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S3</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voir les pénuries des 30 prochains jours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demander une sous-location à temps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Matériel → Disponibilités &amp; pénuries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S4</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saisir le bon de retour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repérer les manquants et la casse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Entrepôt → « Saisir le bon de retour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S5</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suivre réparations et inspections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garder le parc en état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Matériel &amp; stock → Maintenance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S6</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connaître l'état de chaque appareil</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savoir ce qui est utilisable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Catalogue → fiche de l'article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Équipe terrain</a:t>
            </a:r>
            <a:endParaRPr lang="en-US" sz="3200" dirty="0"/>
          </a:p>
        </p:txBody>
      </p:sp>
      <p:sp>
        <p:nvSpPr>
          <p:cNvPr id="3" name="Pastille FaHelmetSafety"/>
          <p:cNvSpPr/>
          <p:nvPr/>
        </p:nvSpPr>
        <p:spPr>
          <a:xfrm>
            <a:off x="548640" y="1463040"/>
            <a:ext cx="822960" cy="822960"/>
          </a:xfrm>
          <a:prstGeom prst="ellipse">
            <a:avLst/>
          </a:prstGeom>
          <a:solidFill>
            <a:srgbClr val="E07A2F"/>
          </a:solidFill>
          <a:ln w="12700">
            <a:solidFill>
              <a:srgbClr val="E07A2F"/>
            </a:solidFill>
            <a:prstDash val="solid"/>
          </a:ln>
        </p:spPr>
      </p:sp>
      <p:pic>
        <p:nvPicPr>
          <p:cNvPr id="4" name="Icône FaHelmetSafety" descr="preencoded.png">    </p:cNvPr>
          <p:cNvPicPr>
            <a:picLocks noChangeAspect="1"/>
          </p:cNvPicPr>
          <p:nvPr/>
        </p:nvPicPr>
        <p:blipFill>
          <a:blip r:embed="rId1"/>
          <a:stretch>
            <a:fillRect/>
          </a:stretch>
        </p:blipFill>
        <p:spPr>
          <a:xfrm>
            <a:off x="762610" y="1677010"/>
            <a:ext cx="395021" cy="395021"/>
          </a:xfrm>
          <a:prstGeom prst="rect">
            <a:avLst/>
          </a:prstGeom>
        </p:spPr>
      </p:pic>
      <p:sp>
        <p:nvSpPr>
          <p:cNvPr id="5" name="Text 2"/>
          <p:cNvSpPr txBox="1"/>
          <p:nvPr/>
        </p:nvSpPr>
        <p:spPr>
          <a:xfrm>
            <a:off x="1554480" y="1463040"/>
            <a:ext cx="5394960" cy="822960"/>
          </a:xfrm>
          <a:prstGeom prst="rect">
            <a:avLst/>
          </a:prstGeom>
          <a:noFill/>
          <a:ln/>
        </p:spPr>
        <p:txBody>
          <a:bodyPr wrap="square" lIns="0" tIns="0" rIns="0" bIns="0" rtlCol="0" anchor="ctr"/>
          <a:lstStyle/>
          <a:p>
            <a:pPr indent="0" marL="0">
              <a:buNone/>
            </a:pPr>
            <a:r>
              <a:rPr lang="en-US" sz="1200" dirty="0">
                <a:solidFill>
                  <a:srgbClr val="5B6170"/>
                </a:solidFill>
              </a:rPr>
              <a:t>Compte dans la démo</a:t>
            </a:r>
            <a:endParaRPr lang="en-US" sz="1200" dirty="0"/>
          </a:p>
          <a:p>
            <a:pPr indent="0" marL="0">
              <a:buNone/>
            </a:pPr>
            <a:r>
              <a:rPr lang="en-US" sz="1600" b="1" dirty="0">
                <a:solidFill>
                  <a:srgbClr val="1F2430"/>
                </a:solidFill>
              </a:rPr>
              <a:t>Hamza (terrain), sur téléphone</a:t>
            </a:r>
            <a:endParaRPr lang="en-US" sz="1200" dirty="0"/>
          </a:p>
        </p:txBody>
      </p:sp>
      <p:sp>
        <p:nvSpPr>
          <p:cNvPr id="6" name="Text 3"/>
          <p:cNvSpPr txBox="1"/>
          <p:nvPr/>
        </p:nvSpPr>
        <p:spPr>
          <a:xfrm>
            <a:off x="548640" y="2514600"/>
            <a:ext cx="6400800" cy="320040"/>
          </a:xfrm>
          <a:prstGeom prst="rect">
            <a:avLst/>
          </a:prstGeom>
          <a:noFill/>
          <a:ln/>
        </p:spPr>
        <p:txBody>
          <a:bodyPr wrap="square" lIns="0" tIns="0" rIns="0" bIns="0" rtlCol="0" anchor="ctr"/>
          <a:lstStyle/>
          <a:p>
            <a:pPr indent="0" marL="0">
              <a:buNone/>
            </a:pPr>
            <a:r>
              <a:rPr lang="en-US" sz="1600" b="1" dirty="0">
                <a:solidFill>
                  <a:srgbClr val="E07A2F"/>
                </a:solidFill>
              </a:rPr>
              <a:t>Son rôle</a:t>
            </a:r>
            <a:endParaRPr lang="en-US" sz="1600" dirty="0"/>
          </a:p>
        </p:txBody>
      </p:sp>
      <p:sp>
        <p:nvSpPr>
          <p:cNvPr id="7" name="Text 4"/>
          <p:cNvSpPr txBox="1"/>
          <p:nvPr/>
        </p:nvSpPr>
        <p:spPr>
          <a:xfrm>
            <a:off x="548640" y="2834640"/>
            <a:ext cx="6400800" cy="914400"/>
          </a:xfrm>
          <a:prstGeom prst="rect">
            <a:avLst/>
          </a:prstGeom>
          <a:noFill/>
          <a:ln/>
        </p:spPr>
        <p:txBody>
          <a:bodyPr wrap="square" lIns="0" tIns="0" rIns="0" bIns="0" rtlCol="0" anchor="t"/>
          <a:lstStyle/>
          <a:p>
            <a:pPr indent="0" marL="0">
              <a:buNone/>
            </a:pPr>
            <a:r>
              <a:rPr lang="en-US" sz="1500" dirty="0">
                <a:solidFill>
                  <a:srgbClr val="1F2430"/>
                </a:solidFill>
              </a:rPr>
              <a:t>Technicien, chauffeur, hôtesse ou chargé de mission sur l'événement. N'utilise que son téléphone, souvent sans bon réseau.</a:t>
            </a:r>
            <a:endParaRPr lang="en-US" sz="1500" dirty="0"/>
          </a:p>
        </p:txBody>
      </p:sp>
      <p:sp>
        <p:nvSpPr>
          <p:cNvPr id="8" name="Text 5"/>
          <p:cNvSpPr txBox="1"/>
          <p:nvPr/>
        </p:nvSpPr>
        <p:spPr>
          <a:xfrm>
            <a:off x="548640" y="3886200"/>
            <a:ext cx="6400800" cy="320040"/>
          </a:xfrm>
          <a:prstGeom prst="rect">
            <a:avLst/>
          </a:prstGeom>
          <a:noFill/>
          <a:ln/>
        </p:spPr>
        <p:txBody>
          <a:bodyPr wrap="square" lIns="0" tIns="0" rIns="0" bIns="0" rtlCol="0" anchor="ctr"/>
          <a:lstStyle/>
          <a:p>
            <a:pPr indent="0" marL="0">
              <a:buNone/>
            </a:pPr>
            <a:r>
              <a:rPr lang="en-US" sz="1600" b="1" dirty="0">
                <a:solidFill>
                  <a:srgbClr val="E07A2F"/>
                </a:solidFill>
              </a:rPr>
              <a:t>Sa journée type</a:t>
            </a:r>
            <a:endParaRPr lang="en-US" sz="1600" dirty="0"/>
          </a:p>
        </p:txBody>
      </p:sp>
      <p:sp>
        <p:nvSpPr>
          <p:cNvPr id="9" name="Text 6"/>
          <p:cNvSpPr txBox="1"/>
          <p:nvPr/>
        </p:nvSpPr>
        <p:spPr>
          <a:xfrm>
            <a:off x="548640" y="4251960"/>
            <a:ext cx="640080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F2430"/>
                </a:solidFill>
              </a:rPr>
              <a:t>Accepte les missions qu'on lui propose</a:t>
            </a:r>
            <a:endParaRPr lang="en-US" sz="1500" dirty="0"/>
          </a:p>
          <a:p>
            <a:pPr marL="342900" indent="-342900">
              <a:spcAft>
                <a:spcPts val="600"/>
              </a:spcAft>
              <a:buSzPct val="100000"/>
              <a:buChar char="•"/>
            </a:pPr>
            <a:r>
              <a:rPr lang="en-US" sz="1500" dirty="0">
                <a:solidFill>
                  <a:srgbClr val="1F2430"/>
                </a:solidFill>
              </a:rPr>
              <a:t>La veille : chargement du matériel, avec scan</a:t>
            </a:r>
            <a:endParaRPr lang="en-US" sz="1500" dirty="0"/>
          </a:p>
          <a:p>
            <a:pPr marL="342900" indent="-342900">
              <a:spcAft>
                <a:spcPts val="600"/>
              </a:spcAft>
              <a:buSzPct val="100000"/>
              <a:buChar char="•"/>
            </a:pPr>
            <a:r>
              <a:rPr lang="en-US" sz="1500" dirty="0">
                <a:solidFill>
                  <a:srgbClr val="1F2430"/>
                </a:solidFill>
              </a:rPr>
              <a:t>Sur site : installation, check-list, photos</a:t>
            </a:r>
            <a:endParaRPr lang="en-US" sz="1500" dirty="0"/>
          </a:p>
          <a:p>
            <a:pPr marL="342900" indent="-342900">
              <a:spcAft>
                <a:spcPts val="600"/>
              </a:spcAft>
              <a:buSzPct val="100000"/>
              <a:buChar char="•"/>
            </a:pPr>
            <a:r>
              <a:rPr lang="en-US" sz="1500" dirty="0">
                <a:solidFill>
                  <a:srgbClr val="1F2430"/>
                </a:solidFill>
              </a:rPr>
              <a:t>Le soir : démontage et pointage</a:t>
            </a:r>
            <a:endParaRPr lang="en-US" sz="1500" dirty="0"/>
          </a:p>
        </p:txBody>
      </p:sp>
      <p:sp>
        <p:nvSpPr>
          <p:cNvPr id="10" name="Cadre capture"/>
          <p:cNvSpPr/>
          <p:nvPr/>
        </p:nvSpPr>
        <p:spPr>
          <a:xfrm>
            <a:off x="7324344" y="1380744"/>
            <a:ext cx="2176272" cy="4518074"/>
          </a:xfrm>
          <a:prstGeom prst="roundRect">
            <a:avLst>
              <a:gd name="adj" fmla="val 5042"/>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1" name="Capture terrain-1.png" descr="/tmp/claude-0/-home-user-MissionConseil/9cce63f1-09ee-522d-85d8-1e16404cea72/scratchpad/deck/img/terrain-1.png">    </p:cNvPr>
          <p:cNvPicPr>
            <a:picLocks noChangeAspect="1"/>
          </p:cNvPicPr>
          <p:nvPr/>
        </p:nvPicPr>
        <p:blipFill>
          <a:blip r:embed="rId2"/>
          <a:stretch>
            <a:fillRect/>
          </a:stretch>
        </p:blipFill>
        <p:spPr>
          <a:xfrm>
            <a:off x="7406640" y="1463040"/>
            <a:ext cx="2011680" cy="4353482"/>
          </a:xfrm>
          <a:prstGeom prst="rect">
            <a:avLst/>
          </a:prstGeom>
        </p:spPr>
      </p:pic>
      <p:sp>
        <p:nvSpPr>
          <p:cNvPr id="12" name="Cadre capture"/>
          <p:cNvSpPr/>
          <p:nvPr/>
        </p:nvSpPr>
        <p:spPr>
          <a:xfrm>
            <a:off x="9564624" y="1380744"/>
            <a:ext cx="2176272" cy="4518074"/>
          </a:xfrm>
          <a:prstGeom prst="roundRect">
            <a:avLst>
              <a:gd name="adj" fmla="val 5042"/>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3" name="Capture terrain-2.png" descr="/tmp/claude-0/-home-user-MissionConseil/9cce63f1-09ee-522d-85d8-1e16404cea72/scratchpad/deck/img/terrain-2.png">    </p:cNvPr>
          <p:cNvPicPr>
            <a:picLocks noChangeAspect="1"/>
          </p:cNvPicPr>
          <p:nvPr/>
        </p:nvPicPr>
        <p:blipFill>
          <a:blip r:embed="rId3"/>
          <a:stretch>
            <a:fillRect/>
          </a:stretch>
        </p:blipFill>
        <p:spPr>
          <a:xfrm>
            <a:off x="9646920" y="1463040"/>
            <a:ext cx="2011680" cy="4353482"/>
          </a:xfrm>
          <a:prstGeom prst="rect">
            <a:avLst/>
          </a:prstGeom>
        </p:spPr>
      </p:pic>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Équipe terrain : ses user stories</a:t>
            </a:r>
            <a:endParaRPr lang="en-US" sz="3200" dirty="0"/>
          </a:p>
        </p:txBody>
      </p:sp>
      <p:sp>
        <p:nvSpPr>
          <p:cNvPr id="3" name="Text 1"/>
          <p:cNvSpPr txBox="1"/>
          <p:nvPr/>
        </p:nvSpPr>
        <p:spPr>
          <a:xfrm>
            <a:off x="548640" y="1234440"/>
            <a:ext cx="11064240" cy="320040"/>
          </a:xfrm>
          <a:prstGeom prst="rect">
            <a:avLst/>
          </a:prstGeom>
          <a:noFill/>
          <a:ln/>
        </p:spPr>
        <p:txBody>
          <a:bodyPr wrap="square" lIns="0" tIns="0" rIns="0" bIns="0" rtlCol="0" anchor="ctr"/>
          <a:lstStyle/>
          <a:p>
            <a:pPr indent="0" marL="0">
              <a:buNone/>
            </a:pPr>
            <a:r>
              <a:rPr lang="en-US" sz="1400" i="1" dirty="0">
                <a:solidFill>
                  <a:srgbClr val="5B6170"/>
                </a:solidFill>
              </a:rPr>
              <a:t>Chaque ligne se lit : « En tant que membre de l'équipe terrain, je veux … afin de … ».</a:t>
            </a:r>
            <a:endParaRPr lang="en-US" sz="1400" dirty="0"/>
          </a:p>
        </p:txBody>
      </p:sp>
      <p:graphicFrame>
        <p:nvGraphicFramePr>
          <p:cNvPr id="17" name="Stories Équipe terrain"/>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914400"/>
        </p:xfrm>
        <a:graphic>
          <a:graphicData uri="http://schemas.openxmlformats.org/drawingml/2006/table">
            <a:tbl>
              <a:tblPr/>
              <a:tblGrid>
                <a:gridCol w="640080"/>
                <a:gridCol w="3931920"/>
                <a:gridCol w="3108960"/>
                <a:gridCol w="3383280"/>
              </a:tblGrid>
              <a:tr h="548640">
                <a:tc>
                  <a:txBody>
                    <a:bodyPr/>
                    <a:lstStyle/>
                    <a:p>
                      <a:pPr indent="0" marL="0">
                        <a:buNone/>
                      </a:pPr>
                      <a:r>
                        <a:rPr lang="en-US" sz="1400" b="1" dirty="0">
                          <a:solidFill>
                            <a:srgbClr val="FFFFFF"/>
                          </a:solidFill>
                        </a:rPr>
                        <a:t>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E07A2F"/>
                    </a:solidFill>
                  </a:tcPr>
                </a:tc>
                <a:tc>
                  <a:txBody>
                    <a:bodyPr/>
                    <a:lstStyle/>
                    <a:p>
                      <a:pPr indent="0" marL="0">
                        <a:buNone/>
                      </a:pPr>
                      <a:r>
                        <a:rPr lang="en-US" sz="1400" b="1" dirty="0">
                          <a:solidFill>
                            <a:srgbClr val="FFFFFF"/>
                          </a:solidFill>
                        </a:rPr>
                        <a:t>Je veux…</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E07A2F"/>
                    </a:solidFill>
                  </a:tcPr>
                </a:tc>
                <a:tc>
                  <a:txBody>
                    <a:bodyPr/>
                    <a:lstStyle/>
                    <a:p>
                      <a:pPr indent="0" marL="0">
                        <a:buNone/>
                      </a:pPr>
                      <a:r>
                        <a:rPr lang="en-US" sz="1400" b="1" dirty="0">
                          <a:solidFill>
                            <a:srgbClr val="FFFFFF"/>
                          </a:solidFill>
                        </a:rPr>
                        <a:t>Afin 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E07A2F"/>
                    </a:solidFill>
                  </a:tcPr>
                </a:tc>
                <a:tc>
                  <a:txBody>
                    <a:bodyPr/>
                    <a:lstStyle/>
                    <a:p>
                      <a:pPr indent="0" marL="0">
                        <a:buNone/>
                      </a:pPr>
                      <a:r>
                        <a:rPr lang="en-US" sz="1400" b="1" dirty="0">
                          <a:solidFill>
                            <a:srgbClr val="FFFFFF"/>
                          </a:solidFill>
                        </a:rPr>
                        <a:t>Où le voir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E07A2F"/>
                    </a:solidFill>
                  </a:tcPr>
                </a:tc>
              </a:tr>
              <a:tr h="548640">
                <a:tc>
                  <a:txBody>
                    <a:bodyPr/>
                    <a:lstStyle/>
                    <a:p>
                      <a:pPr indent="0" marL="0">
                        <a:buNone/>
                      </a:pPr>
                      <a:r>
                        <a:rPr lang="en-US" sz="1400" b="1" dirty="0">
                          <a:solidFill>
                            <a:srgbClr val="1F2430"/>
                          </a:solidFill>
                        </a:rPr>
                        <a:t>T1</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accepter ou refuser une mission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dire tout de suite si je suis disponible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Terrain : carte « Nouvelle mission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T2</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voir l'adresse, les horaires et l'équipe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arriver au bon endroit, à l'heure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Terrain : « Mes missions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T3</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cocher ma check-list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prouver que chaque étape est faite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Terrain : « Check-list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T4</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scanner le matériel</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ne rien oublier au départ ni au retour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Terrain : « Scan du matériel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T5</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envoyer des photos du site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montrer l'installation au bureau</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Terrain : « Photos du site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T6</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signaler un problème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que le bureau réagisse vite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Terrain : « Signaler un problème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T7</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pointer mon début et ma fin de journée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être payé et défrayé justement</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Terrain : « Début de journée »</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Administrateur</a:t>
            </a:r>
            <a:endParaRPr lang="en-US" sz="3200" dirty="0"/>
          </a:p>
        </p:txBody>
      </p:sp>
      <p:sp>
        <p:nvSpPr>
          <p:cNvPr id="3" name="Pastille FaGear"/>
          <p:cNvSpPr/>
          <p:nvPr/>
        </p:nvSpPr>
        <p:spPr>
          <a:xfrm>
            <a:off x="548640" y="1463040"/>
            <a:ext cx="822960" cy="822960"/>
          </a:xfrm>
          <a:prstGeom prst="ellipse">
            <a:avLst/>
          </a:prstGeom>
          <a:solidFill>
            <a:srgbClr val="52606F"/>
          </a:solidFill>
          <a:ln w="12700">
            <a:solidFill>
              <a:srgbClr val="52606F"/>
            </a:solidFill>
            <a:prstDash val="solid"/>
          </a:ln>
        </p:spPr>
      </p:sp>
      <p:pic>
        <p:nvPicPr>
          <p:cNvPr id="4" name="Icône FaGear" descr="preencoded.png">    </p:cNvPr>
          <p:cNvPicPr>
            <a:picLocks noChangeAspect="1"/>
          </p:cNvPicPr>
          <p:nvPr/>
        </p:nvPicPr>
        <p:blipFill>
          <a:blip r:embed="rId1"/>
          <a:stretch>
            <a:fillRect/>
          </a:stretch>
        </p:blipFill>
        <p:spPr>
          <a:xfrm>
            <a:off x="762610" y="1677010"/>
            <a:ext cx="395021" cy="395021"/>
          </a:xfrm>
          <a:prstGeom prst="rect">
            <a:avLst/>
          </a:prstGeom>
        </p:spPr>
      </p:pic>
      <p:sp>
        <p:nvSpPr>
          <p:cNvPr id="5" name="Text 2"/>
          <p:cNvSpPr txBox="1"/>
          <p:nvPr/>
        </p:nvSpPr>
        <p:spPr>
          <a:xfrm>
            <a:off x="1554480" y="1463040"/>
            <a:ext cx="3840480" cy="822960"/>
          </a:xfrm>
          <a:prstGeom prst="rect">
            <a:avLst/>
          </a:prstGeom>
          <a:noFill/>
          <a:ln/>
        </p:spPr>
        <p:txBody>
          <a:bodyPr wrap="square" lIns="0" tIns="0" rIns="0" bIns="0" rtlCol="0" anchor="ctr"/>
          <a:lstStyle/>
          <a:p>
            <a:pPr indent="0" marL="0">
              <a:buNone/>
            </a:pPr>
            <a:r>
              <a:rPr lang="en-US" sz="1200" dirty="0">
                <a:solidFill>
                  <a:srgbClr val="5B6170"/>
                </a:solidFill>
              </a:rPr>
              <a:t>Compte dans la démo</a:t>
            </a:r>
            <a:endParaRPr lang="en-US" sz="1200" dirty="0"/>
          </a:p>
          <a:p>
            <a:pPr indent="0" marL="0">
              <a:buNone/>
            </a:pPr>
            <a:r>
              <a:rPr lang="en-US" sz="1600" b="1" dirty="0">
                <a:solidFill>
                  <a:srgbClr val="1F2430"/>
                </a:solidFill>
              </a:rPr>
              <a:t>Administrateur</a:t>
            </a:r>
            <a:endParaRPr lang="en-US" sz="1200" dirty="0"/>
          </a:p>
        </p:txBody>
      </p:sp>
      <p:sp>
        <p:nvSpPr>
          <p:cNvPr id="6" name="Text 3"/>
          <p:cNvSpPr txBox="1"/>
          <p:nvPr/>
        </p:nvSpPr>
        <p:spPr>
          <a:xfrm>
            <a:off x="548640" y="2514600"/>
            <a:ext cx="4846320" cy="320040"/>
          </a:xfrm>
          <a:prstGeom prst="rect">
            <a:avLst/>
          </a:prstGeom>
          <a:noFill/>
          <a:ln/>
        </p:spPr>
        <p:txBody>
          <a:bodyPr wrap="square" lIns="0" tIns="0" rIns="0" bIns="0" rtlCol="0" anchor="ctr"/>
          <a:lstStyle/>
          <a:p>
            <a:pPr indent="0" marL="0">
              <a:buNone/>
            </a:pPr>
            <a:r>
              <a:rPr lang="en-US" sz="1600" b="1" dirty="0">
                <a:solidFill>
                  <a:srgbClr val="17202E"/>
                </a:solidFill>
              </a:rPr>
              <a:t>Son rôle</a:t>
            </a:r>
            <a:endParaRPr lang="en-US" sz="1600" dirty="0"/>
          </a:p>
        </p:txBody>
      </p:sp>
      <p:sp>
        <p:nvSpPr>
          <p:cNvPr id="7" name="Text 4"/>
          <p:cNvSpPr txBox="1"/>
          <p:nvPr/>
        </p:nvSpPr>
        <p:spPr>
          <a:xfrm>
            <a:off x="548640" y="2834640"/>
            <a:ext cx="4846320" cy="914400"/>
          </a:xfrm>
          <a:prstGeom prst="rect">
            <a:avLst/>
          </a:prstGeom>
          <a:noFill/>
          <a:ln/>
        </p:spPr>
        <p:txBody>
          <a:bodyPr wrap="square" lIns="0" tIns="0" rIns="0" bIns="0" rtlCol="0" anchor="t"/>
          <a:lstStyle/>
          <a:p>
            <a:pPr indent="0" marL="0">
              <a:buNone/>
            </a:pPr>
            <a:r>
              <a:rPr lang="en-US" sz="1500" dirty="0">
                <a:solidFill>
                  <a:srgbClr val="1F2430"/>
                </a:solidFill>
              </a:rPr>
              <a:t>Configure l'outil : comptes, droits, procédure, sociétés et contacts. Souvent une personne de la direction ou de l'assistanat.</a:t>
            </a:r>
            <a:endParaRPr lang="en-US" sz="1500" dirty="0"/>
          </a:p>
        </p:txBody>
      </p:sp>
      <p:sp>
        <p:nvSpPr>
          <p:cNvPr id="8" name="Text 5"/>
          <p:cNvSpPr txBox="1"/>
          <p:nvPr/>
        </p:nvSpPr>
        <p:spPr>
          <a:xfrm>
            <a:off x="548640" y="3886200"/>
            <a:ext cx="4846320" cy="320040"/>
          </a:xfrm>
          <a:prstGeom prst="rect">
            <a:avLst/>
          </a:prstGeom>
          <a:noFill/>
          <a:ln/>
        </p:spPr>
        <p:txBody>
          <a:bodyPr wrap="square" lIns="0" tIns="0" rIns="0" bIns="0" rtlCol="0" anchor="ctr"/>
          <a:lstStyle/>
          <a:p>
            <a:pPr indent="0" marL="0">
              <a:buNone/>
            </a:pPr>
            <a:r>
              <a:rPr lang="en-US" sz="1600" b="1" dirty="0">
                <a:solidFill>
                  <a:srgbClr val="17202E"/>
                </a:solidFill>
              </a:rPr>
              <a:t>Sa journée type</a:t>
            </a:r>
            <a:endParaRPr lang="en-US" sz="1600" dirty="0"/>
          </a:p>
        </p:txBody>
      </p:sp>
      <p:sp>
        <p:nvSpPr>
          <p:cNvPr id="9" name="Text 6"/>
          <p:cNvSpPr txBox="1"/>
          <p:nvPr/>
        </p:nvSpPr>
        <p:spPr>
          <a:xfrm>
            <a:off x="548640" y="425196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F2430"/>
                </a:solidFill>
              </a:rPr>
              <a:t>Crée les comptes des nouveaux arrivants</a:t>
            </a:r>
            <a:endParaRPr lang="en-US" sz="1500" dirty="0"/>
          </a:p>
          <a:p>
            <a:pPr marL="342900" indent="-342900">
              <a:spcAft>
                <a:spcPts val="600"/>
              </a:spcAft>
              <a:buSzPct val="100000"/>
              <a:buChar char="•"/>
            </a:pPr>
            <a:r>
              <a:rPr lang="en-US" sz="1500" dirty="0">
                <a:solidFill>
                  <a:srgbClr val="1F2430"/>
                </a:solidFill>
              </a:rPr>
              <a:t>Adapte la procédure quand l'organisation change</a:t>
            </a:r>
            <a:endParaRPr lang="en-US" sz="1500" dirty="0"/>
          </a:p>
          <a:p>
            <a:pPr marL="342900" indent="-342900">
              <a:spcAft>
                <a:spcPts val="600"/>
              </a:spcAft>
              <a:buSzPct val="100000"/>
              <a:buChar char="•"/>
            </a:pPr>
            <a:r>
              <a:rPr lang="en-US" sz="1500" dirty="0">
                <a:solidFill>
                  <a:srgbClr val="1F2430"/>
                </a:solidFill>
              </a:rPr>
              <a:t>Tient à jour les sociétés et les contacts</a:t>
            </a:r>
            <a:endParaRPr lang="en-US" sz="1500" dirty="0"/>
          </a:p>
        </p:txBody>
      </p:sp>
      <p:sp>
        <p:nvSpPr>
          <p:cNvPr id="10" name="Cadre capture"/>
          <p:cNvSpPr/>
          <p:nvPr/>
        </p:nvSpPr>
        <p:spPr>
          <a:xfrm>
            <a:off x="5678424" y="1426464"/>
            <a:ext cx="5971032" cy="3632327"/>
          </a:xfrm>
          <a:prstGeom prst="roundRect">
            <a:avLst>
              <a:gd name="adj" fmla="val 3021"/>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11" name="Capture procedure-modele.png" descr="/tmp/claude-0/-home-user-MissionConseil/9cce63f1-09ee-522d-85d8-1e16404cea72/scratchpad/deck/img/procedure-modele.png">    </p:cNvPr>
          <p:cNvPicPr>
            <a:picLocks noChangeAspect="1"/>
          </p:cNvPicPr>
          <p:nvPr/>
        </p:nvPicPr>
        <p:blipFill>
          <a:blip r:embed="rId2"/>
          <a:stretch>
            <a:fillRect/>
          </a:stretch>
        </p:blipFill>
        <p:spPr>
          <a:xfrm>
            <a:off x="5760720" y="1508760"/>
            <a:ext cx="5806440" cy="3467735"/>
          </a:xfrm>
          <a:prstGeom prst="rect">
            <a:avLst/>
          </a:prstGeom>
        </p:spPr>
      </p:pic>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Administrateur : ses user stories</a:t>
            </a:r>
            <a:endParaRPr lang="en-US" sz="3200" dirty="0"/>
          </a:p>
        </p:txBody>
      </p:sp>
      <p:sp>
        <p:nvSpPr>
          <p:cNvPr id="3" name="Text 1"/>
          <p:cNvSpPr txBox="1"/>
          <p:nvPr/>
        </p:nvSpPr>
        <p:spPr>
          <a:xfrm>
            <a:off x="548640" y="1234440"/>
            <a:ext cx="11064240" cy="320040"/>
          </a:xfrm>
          <a:prstGeom prst="rect">
            <a:avLst/>
          </a:prstGeom>
          <a:noFill/>
          <a:ln/>
        </p:spPr>
        <p:txBody>
          <a:bodyPr wrap="square" lIns="0" tIns="0" rIns="0" bIns="0" rtlCol="0" anchor="ctr"/>
          <a:lstStyle/>
          <a:p>
            <a:pPr indent="0" marL="0">
              <a:buNone/>
            </a:pPr>
            <a:r>
              <a:rPr lang="en-US" sz="1400" i="1" dirty="0">
                <a:solidFill>
                  <a:srgbClr val="5B6170"/>
                </a:solidFill>
              </a:rPr>
              <a:t>Chaque ligne se lit : « En tant que administrateur, je veux … afin de … ».</a:t>
            </a:r>
            <a:endParaRPr lang="en-US" sz="1400" dirty="0"/>
          </a:p>
        </p:txBody>
      </p:sp>
      <p:graphicFrame>
        <p:nvGraphicFramePr>
          <p:cNvPr id="19" name="Stories Administrateur"/>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914400"/>
        </p:xfrm>
        <a:graphic>
          <a:graphicData uri="http://schemas.openxmlformats.org/drawingml/2006/table">
            <a:tbl>
              <a:tblPr/>
              <a:tblGrid>
                <a:gridCol w="640080"/>
                <a:gridCol w="3931920"/>
                <a:gridCol w="3108960"/>
                <a:gridCol w="3383280"/>
              </a:tblGrid>
              <a:tr h="548640">
                <a:tc>
                  <a:txBody>
                    <a:bodyPr/>
                    <a:lstStyle/>
                    <a:p>
                      <a:pPr indent="0" marL="0">
                        <a:buNone/>
                      </a:pPr>
                      <a:r>
                        <a:rPr lang="en-US" sz="1400" b="1" dirty="0">
                          <a:solidFill>
                            <a:srgbClr val="FFFFFF"/>
                          </a:solidFill>
                        </a:rPr>
                        <a:t>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52606F"/>
                    </a:solidFill>
                  </a:tcPr>
                </a:tc>
                <a:tc>
                  <a:txBody>
                    <a:bodyPr/>
                    <a:lstStyle/>
                    <a:p>
                      <a:pPr indent="0" marL="0">
                        <a:buNone/>
                      </a:pPr>
                      <a:r>
                        <a:rPr lang="en-US" sz="1400" b="1" dirty="0">
                          <a:solidFill>
                            <a:srgbClr val="FFFFFF"/>
                          </a:solidFill>
                        </a:rPr>
                        <a:t>Je veux…</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52606F"/>
                    </a:solidFill>
                  </a:tcPr>
                </a:tc>
                <a:tc>
                  <a:txBody>
                    <a:bodyPr/>
                    <a:lstStyle/>
                    <a:p>
                      <a:pPr indent="0" marL="0">
                        <a:buNone/>
                      </a:pPr>
                      <a:r>
                        <a:rPr lang="en-US" sz="1400" b="1" dirty="0">
                          <a:solidFill>
                            <a:srgbClr val="FFFFFF"/>
                          </a:solidFill>
                        </a:rPr>
                        <a:t>Afin de…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52606F"/>
                    </a:solidFill>
                  </a:tcPr>
                </a:tc>
                <a:tc>
                  <a:txBody>
                    <a:bodyPr/>
                    <a:lstStyle/>
                    <a:p>
                      <a:pPr indent="0" marL="0">
                        <a:buNone/>
                      </a:pPr>
                      <a:r>
                        <a:rPr lang="en-US" sz="1400" b="1" dirty="0">
                          <a:solidFill>
                            <a:srgbClr val="FFFFFF"/>
                          </a:solidFill>
                        </a:rPr>
                        <a:t>Où le voir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52606F"/>
                    </a:solidFill>
                  </a:tcPr>
                </a:tc>
              </a:tr>
              <a:tr h="548640">
                <a:tc>
                  <a:txBody>
                    <a:bodyPr/>
                    <a:lstStyle/>
                    <a:p>
                      <a:pPr indent="0" marL="0">
                        <a:buNone/>
                      </a:pPr>
                      <a:r>
                        <a:rPr lang="en-US" sz="1400" b="1" dirty="0">
                          <a:solidFill>
                            <a:srgbClr val="1F2430"/>
                          </a:solidFill>
                        </a:rPr>
                        <a:t>A1</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modifier une étape de la procédure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suivre l'évolution de l'organisation</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Procédure (libellé, responsable, échéance)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A2</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créer des comptes avec un rôle et des sociétés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que chacun voie ce qui le concerne</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Application réelle (pas dans la démo)</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548640">
                <a:tc>
                  <a:txBody>
                    <a:bodyPr/>
                    <a:lstStyle/>
                    <a:p>
                      <a:pPr indent="0" marL="0">
                        <a:buNone/>
                      </a:pPr>
                      <a:r>
                        <a:rPr lang="en-US" sz="1400" b="1" dirty="0">
                          <a:solidFill>
                            <a:srgbClr val="1F2430"/>
                          </a:solidFill>
                        </a:rPr>
                        <a:t>A3</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b="1" dirty="0">
                          <a:solidFill>
                            <a:srgbClr val="1F2430"/>
                          </a:solidFill>
                        </a:rPr>
                        <a:t>renseigner ICE, IF, RC, RIB des sociétés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émettre des factures conformes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5B6170"/>
                          </a:solidFill>
                        </a:rPr>
                        <a:t>À venir : « à compléter » sur les factures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548640">
                <a:tc>
                  <a:txBody>
                    <a:bodyPr/>
                    <a:lstStyle/>
                    <a:p>
                      <a:pPr indent="0" marL="0">
                        <a:buNone/>
                      </a:pPr>
                      <a:r>
                        <a:rPr lang="en-US" sz="1400" b="1" dirty="0">
                          <a:solidFill>
                            <a:srgbClr val="1F2430"/>
                          </a:solidFill>
                        </a:rPr>
                        <a:t>A4</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b="1" dirty="0">
                          <a:solidFill>
                            <a:srgbClr val="1F2430"/>
                          </a:solidFill>
                        </a:rPr>
                        <a:t>tenir à jour clients et fournisseurs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des devis et factures sans erreur</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5B6170"/>
                          </a:solidFill>
                        </a:rPr>
                        <a:t>Contacts</a:t>
                      </a:r>
                      <a:endParaRPr lang="en-US" sz="1400" dirty="0"/>
                    </a:p>
                  </a:txBody>
                  <a:tcPr marL="109728" marR="109728" marT="36576" marB="36576"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Un dossier, vu par chaque profil</a:t>
            </a:r>
            <a:endParaRPr lang="en-US" sz="3200" dirty="0"/>
          </a:p>
        </p:txBody>
      </p:sp>
      <p:graphicFrame>
        <p:nvGraphicFramePr>
          <p:cNvPr id="20" name="Tableau des rôles par phase"/>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1920240"/>
                <a:gridCol w="2286000"/>
                <a:gridCol w="2286000"/>
                <a:gridCol w="2286000"/>
                <a:gridCol w="2286000"/>
              </a:tblGrid>
              <a:tr h="777240">
                <a:tc>
                  <a:txBody>
                    <a:bodyPr/>
                    <a:lstStyle/>
                    <a:p>
                      <a:pPr indent="0" marL="0">
                        <a:buNone/>
                      </a:pP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FFFFFF"/>
                          </a:solidFill>
                        </a:rPr>
                        <a:t>Demande &amp; devis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c>
                  <a:txBody>
                    <a:bodyPr/>
                    <a:lstStyle/>
                    <a:p>
                      <a:pPr algn="ctr" indent="0" marL="0">
                        <a:buNone/>
                      </a:pPr>
                      <a:r>
                        <a:rPr lang="en-US" sz="1400" b="1" dirty="0">
                          <a:solidFill>
                            <a:srgbClr val="FFFFFF"/>
                          </a:solidFill>
                        </a:rPr>
                        <a:t>Préparation</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c>
                  <a:txBody>
                    <a:bodyPr/>
                    <a:lstStyle/>
                    <a:p>
                      <a:pPr algn="ctr" indent="0" marL="0">
                        <a:buNone/>
                      </a:pPr>
                      <a:r>
                        <a:rPr lang="en-US" sz="1400" b="1" dirty="0">
                          <a:solidFill>
                            <a:srgbClr val="FFFFFF"/>
                          </a:solidFill>
                        </a:rPr>
                        <a:t>Événement</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c>
                  <a:txBody>
                    <a:bodyPr/>
                    <a:lstStyle/>
                    <a:p>
                      <a:pPr algn="ctr" indent="0" marL="0">
                        <a:buNone/>
                      </a:pPr>
                      <a:r>
                        <a:rPr lang="en-US" sz="1400" b="1" dirty="0">
                          <a:solidFill>
                            <a:srgbClr val="FFFFFF"/>
                          </a:solidFill>
                        </a:rPr>
                        <a:t>Retour &amp; facture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7202E"/>
                    </a:solidFill>
                  </a:tcPr>
                </a:tc>
              </a:tr>
              <a:tr h="777240">
                <a:tc>
                  <a:txBody>
                    <a:bodyPr/>
                    <a:lstStyle/>
                    <a:p>
                      <a:pPr indent="0" marL="0">
                        <a:buNone/>
                      </a:pPr>
                      <a:r>
                        <a:rPr lang="en-US" sz="1400" b="1" dirty="0">
                          <a:solidFill>
                            <a:srgbClr val="FFFFFF"/>
                          </a:solidFill>
                        </a:rPr>
                        <a:t>Direction</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A93B"/>
                    </a:solidFill>
                  </a:tcPr>
                </a:tc>
                <a:tc>
                  <a:txBody>
                    <a:bodyPr/>
                    <a:lstStyle/>
                    <a:p>
                      <a:pPr indent="0" marL="0">
                        <a:buNone/>
                      </a:pPr>
                      <a:r>
                        <a:rPr lang="en-US" sz="1400" dirty="0">
                          <a:solidFill>
                            <a:srgbClr val="1F2430"/>
                          </a:solidFill>
                        </a:rPr>
                        <a:t>Suit le pipeline, valide les gros devis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Repère retards et pénuries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Voit qui est sur le terrain</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Suit CA, impayés, relances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777240">
                <a:tc>
                  <a:txBody>
                    <a:bodyPr/>
                    <a:lstStyle/>
                    <a:p>
                      <a:pPr indent="0" marL="0">
                        <a:buNone/>
                      </a:pPr>
                      <a:r>
                        <a:rPr lang="en-US" sz="1400" b="1" dirty="0">
                          <a:solidFill>
                            <a:srgbClr val="FFFFFF"/>
                          </a:solidFill>
                        </a:rPr>
                        <a:t>Chargé de compte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2A78D6"/>
                    </a:solidFill>
                  </a:tcPr>
                </a:tc>
                <a:tc>
                  <a:txBody>
                    <a:bodyPr/>
                    <a:lstStyle/>
                    <a:p>
                      <a:pPr indent="0" marL="0">
                        <a:buNone/>
                      </a:pPr>
                      <a:r>
                        <a:rPr lang="en-US" sz="1400" dirty="0">
                          <a:solidFill>
                            <a:srgbClr val="1F2430"/>
                          </a:solidFill>
                        </a:rPr>
                        <a:t>Crée le dossier, fait le devis, relance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Confirme, commande les achats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Interlocuteur du client</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Facture, relance, clôture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777240">
                <a:tc>
                  <a:txBody>
                    <a:bodyPr/>
                    <a:lstStyle/>
                    <a:p>
                      <a:pPr indent="0" marL="0">
                        <a:buNone/>
                      </a:pPr>
                      <a:r>
                        <a:rPr lang="en-US" sz="1400" b="1" dirty="0">
                          <a:solidFill>
                            <a:srgbClr val="FFFFFF"/>
                          </a:solidFill>
                        </a:rPr>
                        <a:t>Planification</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6250D6"/>
                    </a:solidFill>
                  </a:tcPr>
                </a:tc>
                <a:tc>
                  <a:txBody>
                    <a:bodyPr/>
                    <a:lstStyle/>
                    <a:p>
                      <a:pPr indent="0" marL="0">
                        <a:buNone/>
                      </a:pPr>
                      <a:r>
                        <a:rPr lang="en-US" sz="1400" dirty="0">
                          <a:solidFill>
                            <a:srgbClr val="1F2430"/>
                          </a:solidFill>
                        </a:rPr>
                        <a:t>Vérifie les équipes disponibles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Invite l'équipe, affecte les véhicules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Gère les imprévus d'équipe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Contrôle les heures pointées</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r h="777240">
                <a:tc>
                  <a:txBody>
                    <a:bodyPr/>
                    <a:lstStyle/>
                    <a:p>
                      <a:pPr indent="0" marL="0">
                        <a:buNone/>
                      </a:pPr>
                      <a:r>
                        <a:rPr lang="en-US" sz="1400" b="1" dirty="0">
                          <a:solidFill>
                            <a:srgbClr val="FFFFFF"/>
                          </a:solidFill>
                        </a:rPr>
                        <a:t>Stock</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1BAF7A"/>
                    </a:solidFill>
                  </a:tcPr>
                </a:tc>
                <a:tc>
                  <a:txBody>
                    <a:bodyPr/>
                    <a:lstStyle/>
                    <a:p>
                      <a:pPr indent="0" marL="0">
                        <a:buNone/>
                      </a:pPr>
                      <a:r>
                        <a:rPr lang="en-US" sz="1400" dirty="0">
                          <a:solidFill>
                            <a:srgbClr val="1F2430"/>
                          </a:solidFill>
                        </a:rPr>
                        <a:t>Vérifie le matériel, sous-loue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Prépare, bon de sortie, chargement</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Matériel sur site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c>
                  <a:txBody>
                    <a:bodyPr/>
                    <a:lstStyle/>
                    <a:p>
                      <a:pPr indent="0" marL="0">
                        <a:buNone/>
                      </a:pPr>
                      <a:r>
                        <a:rPr lang="en-US" sz="1400" dirty="0">
                          <a:solidFill>
                            <a:srgbClr val="1F2430"/>
                          </a:solidFill>
                        </a:rPr>
                        <a:t>Bon de retour, manquants, maintenance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FFFFF"/>
                    </a:solidFill>
                  </a:tcPr>
                </a:tc>
              </a:tr>
              <a:tr h="777240">
                <a:tc>
                  <a:txBody>
                    <a:bodyPr/>
                    <a:lstStyle/>
                    <a:p>
                      <a:pPr indent="0" marL="0">
                        <a:buNone/>
                      </a:pPr>
                      <a:r>
                        <a:rPr lang="en-US" sz="1400" b="1" dirty="0">
                          <a:solidFill>
                            <a:srgbClr val="FFFFFF"/>
                          </a:solidFill>
                        </a:rPr>
                        <a:t>Terrain</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E07A2F"/>
                    </a:solidFill>
                  </a:tcPr>
                </a:tc>
                <a:tc>
                  <a:txBody>
                    <a:bodyPr/>
                    <a:lstStyle/>
                    <a:p>
                      <a:pPr indent="0" marL="0">
                        <a:buNone/>
                      </a:pPr>
                      <a:r>
                        <a:rPr lang="en-US" sz="1400" dirty="0">
                          <a:solidFill>
                            <a:srgbClr val="8A92A3"/>
                          </a:solidFill>
                        </a:rPr>
                        <a:t>—</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Accepte la mission</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Check-list, scan, photos, pointage</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c>
                  <a:txBody>
                    <a:bodyPr/>
                    <a:lstStyle/>
                    <a:p>
                      <a:pPr indent="0" marL="0">
                        <a:buNone/>
                      </a:pPr>
                      <a:r>
                        <a:rPr lang="en-US" sz="1400" dirty="0">
                          <a:solidFill>
                            <a:srgbClr val="1F2430"/>
                          </a:solidFill>
                        </a:rPr>
                        <a:t>Démontage, retour du matériel</a:t>
                      </a:r>
                      <a:endParaRPr lang="en-US" sz="1400" dirty="0"/>
                    </a:p>
                  </a:txBody>
                  <a:tcPr marL="109728" marR="109728" marT="54864" marB="54864" anchor="ctr">
                    <a:lnL w="6350" cap="flat" cmpd="sng" algn="ctr">
                      <a:solidFill>
                        <a:srgbClr val="DDE1E8"/>
                      </a:solidFill>
                      <a:prstDash val="solid"/>
                      <a:round/>
                      <a:headEnd type="none" w="med" len="med"/>
                      <a:tailEnd type="none" w="med" len="med"/>
                    </a:lnL>
                    <a:lnR w="6350" cap="flat" cmpd="sng" algn="ctr">
                      <a:solidFill>
                        <a:srgbClr val="DDE1E8"/>
                      </a:solidFill>
                      <a:prstDash val="solid"/>
                      <a:round/>
                      <a:headEnd type="none" w="med" len="med"/>
                      <a:tailEnd type="none" w="med" len="med"/>
                    </a:lnR>
                    <a:lnT w="6350" cap="flat" cmpd="sng" algn="ctr">
                      <a:solidFill>
                        <a:srgbClr val="DDE1E8"/>
                      </a:solidFill>
                      <a:prstDash val="solid"/>
                      <a:round/>
                      <a:headEnd type="none" w="med" len="med"/>
                      <a:tailEnd type="none" w="med" len="med"/>
                    </a:lnT>
                    <a:lnB w="6350" cap="flat" cmpd="sng" algn="ctr">
                      <a:solidFill>
                        <a:srgbClr val="DDE1E8"/>
                      </a:solidFill>
                      <a:prstDash val="solid"/>
                      <a:round/>
                      <a:headEnd type="none" w="med" len="med"/>
                      <a:tailEnd type="none" w="med" len="med"/>
                    </a:lnB>
                    <a:solidFill>
                      <a:srgbClr val="F2F4F8"/>
                    </a:solidFill>
                  </a:tcPr>
                </a:tc>
              </a:tr>
            </a:tbl>
          </a:graphicData>
        </a:graphic>
      </p:graphicFrame>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Tester les user stories dans la démo</a:t>
            </a:r>
            <a:endParaRPr lang="en-US" sz="3200" dirty="0"/>
          </a:p>
        </p:txBody>
      </p:sp>
      <p:sp>
        <p:nvSpPr>
          <p:cNvPr id="3" name="Pastille FaLaptop"/>
          <p:cNvSpPr/>
          <p:nvPr/>
        </p:nvSpPr>
        <p:spPr>
          <a:xfrm>
            <a:off x="548640" y="1508760"/>
            <a:ext cx="640080" cy="640080"/>
          </a:xfrm>
          <a:prstGeom prst="ellipse">
            <a:avLst/>
          </a:prstGeom>
          <a:solidFill>
            <a:srgbClr val="2A78D6"/>
          </a:solidFill>
          <a:ln w="12700">
            <a:solidFill>
              <a:srgbClr val="2A78D6"/>
            </a:solidFill>
            <a:prstDash val="solid"/>
          </a:ln>
        </p:spPr>
      </p:sp>
      <p:pic>
        <p:nvPicPr>
          <p:cNvPr id="4" name="Icône FaLaptop" descr="preencoded.png">    </p:cNvPr>
          <p:cNvPicPr>
            <a:picLocks noChangeAspect="1"/>
          </p:cNvPicPr>
          <p:nvPr/>
        </p:nvPicPr>
        <p:blipFill>
          <a:blip r:embed="rId1"/>
          <a:stretch>
            <a:fillRect/>
          </a:stretch>
        </p:blipFill>
        <p:spPr>
          <a:xfrm>
            <a:off x="715061" y="1675181"/>
            <a:ext cx="307238" cy="307238"/>
          </a:xfrm>
          <a:prstGeom prst="rect">
            <a:avLst/>
          </a:prstGeom>
        </p:spPr>
      </p:pic>
      <p:sp>
        <p:nvSpPr>
          <p:cNvPr id="5" name="Text 2"/>
          <p:cNvSpPr txBox="1"/>
          <p:nvPr/>
        </p:nvSpPr>
        <p:spPr>
          <a:xfrm>
            <a:off x="1371600" y="1508760"/>
            <a:ext cx="457200" cy="640080"/>
          </a:xfrm>
          <a:prstGeom prst="rect">
            <a:avLst/>
          </a:prstGeom>
          <a:noFill/>
          <a:ln/>
        </p:spPr>
        <p:txBody>
          <a:bodyPr wrap="square" lIns="0" tIns="0" rIns="0" bIns="0" rtlCol="0" anchor="ctr"/>
          <a:lstStyle/>
          <a:p>
            <a:pPr indent="0" marL="0">
              <a:buNone/>
            </a:pPr>
            <a:r>
              <a:rPr lang="en-US" sz="2800" b="1" dirty="0">
                <a:solidFill>
                  <a:srgbClr val="F2A93B"/>
                </a:solidFill>
                <a:latin typeface="Cambria" pitchFamily="34" charset="0"/>
                <a:ea typeface="Cambria" pitchFamily="34" charset="-122"/>
                <a:cs typeface="Cambria" pitchFamily="34" charset="-120"/>
              </a:rPr>
              <a:t>1</a:t>
            </a:r>
            <a:endParaRPr lang="en-US" sz="2800" dirty="0"/>
          </a:p>
        </p:txBody>
      </p:sp>
      <p:sp>
        <p:nvSpPr>
          <p:cNvPr id="6" name="Text 3"/>
          <p:cNvSpPr txBox="1"/>
          <p:nvPr/>
        </p:nvSpPr>
        <p:spPr>
          <a:xfrm>
            <a:off x="1920240" y="1463040"/>
            <a:ext cx="4206240" cy="960120"/>
          </a:xfrm>
          <a:prstGeom prst="rect">
            <a:avLst/>
          </a:prstGeom>
          <a:noFill/>
          <a:ln/>
        </p:spPr>
        <p:txBody>
          <a:bodyPr wrap="square" lIns="0" tIns="0" rIns="0" bIns="0" rtlCol="0" anchor="t"/>
          <a:lstStyle/>
          <a:p>
            <a:pPr indent="0" marL="0">
              <a:buNone/>
            </a:pPr>
            <a:r>
              <a:rPr lang="en-US" sz="1700" b="1" dirty="0">
                <a:solidFill>
                  <a:srgbClr val="1F2430"/>
                </a:solidFill>
              </a:rPr>
              <a:t>Ouvrir la démo</a:t>
            </a:r>
            <a:endParaRPr lang="en-US" sz="1700" dirty="0"/>
          </a:p>
          <a:p>
            <a:pPr indent="0" marL="0">
              <a:buNone/>
            </a:pPr>
            <a:r>
              <a:rPr lang="en-US" sz="1400" dirty="0">
                <a:solidFill>
                  <a:srgbClr val="5B6170"/>
                </a:solidFill>
              </a:rPr>
              <a:t>Avec le lien en ligne, ou le fichier demo/index.html sur l'ordinateur. Rien à installer.</a:t>
            </a:r>
            <a:endParaRPr lang="en-US" sz="1700" dirty="0"/>
          </a:p>
        </p:txBody>
      </p:sp>
      <p:sp>
        <p:nvSpPr>
          <p:cNvPr id="7" name="Pastille FaUserCheck"/>
          <p:cNvSpPr/>
          <p:nvPr/>
        </p:nvSpPr>
        <p:spPr>
          <a:xfrm>
            <a:off x="548640" y="2606040"/>
            <a:ext cx="640080" cy="640080"/>
          </a:xfrm>
          <a:prstGeom prst="ellipse">
            <a:avLst/>
          </a:prstGeom>
          <a:solidFill>
            <a:srgbClr val="2A78D6"/>
          </a:solidFill>
          <a:ln w="12700">
            <a:solidFill>
              <a:srgbClr val="2A78D6"/>
            </a:solidFill>
            <a:prstDash val="solid"/>
          </a:ln>
        </p:spPr>
      </p:sp>
      <p:pic>
        <p:nvPicPr>
          <p:cNvPr id="8" name="Icône FaUserCheck" descr="preencoded.png">    </p:cNvPr>
          <p:cNvPicPr>
            <a:picLocks noChangeAspect="1"/>
          </p:cNvPicPr>
          <p:nvPr/>
        </p:nvPicPr>
        <p:blipFill>
          <a:blip r:embed="rId2"/>
          <a:stretch>
            <a:fillRect/>
          </a:stretch>
        </p:blipFill>
        <p:spPr>
          <a:xfrm>
            <a:off x="715061" y="2772461"/>
            <a:ext cx="307238" cy="307238"/>
          </a:xfrm>
          <a:prstGeom prst="rect">
            <a:avLst/>
          </a:prstGeom>
        </p:spPr>
      </p:pic>
      <p:sp>
        <p:nvSpPr>
          <p:cNvPr id="9" name="Text 5"/>
          <p:cNvSpPr txBox="1"/>
          <p:nvPr/>
        </p:nvSpPr>
        <p:spPr>
          <a:xfrm>
            <a:off x="1371600" y="2606040"/>
            <a:ext cx="457200" cy="640080"/>
          </a:xfrm>
          <a:prstGeom prst="rect">
            <a:avLst/>
          </a:prstGeom>
          <a:noFill/>
          <a:ln/>
        </p:spPr>
        <p:txBody>
          <a:bodyPr wrap="square" lIns="0" tIns="0" rIns="0" bIns="0" rtlCol="0" anchor="ctr"/>
          <a:lstStyle/>
          <a:p>
            <a:pPr indent="0" marL="0">
              <a:buNone/>
            </a:pPr>
            <a:r>
              <a:rPr lang="en-US" sz="2800" b="1" dirty="0">
                <a:solidFill>
                  <a:srgbClr val="F2A93B"/>
                </a:solidFill>
                <a:latin typeface="Cambria" pitchFamily="34" charset="0"/>
                <a:ea typeface="Cambria" pitchFamily="34" charset="-122"/>
                <a:cs typeface="Cambria" pitchFamily="34" charset="-120"/>
              </a:rPr>
              <a:t>2</a:t>
            </a:r>
            <a:endParaRPr lang="en-US" sz="2800" dirty="0"/>
          </a:p>
        </p:txBody>
      </p:sp>
      <p:sp>
        <p:nvSpPr>
          <p:cNvPr id="10" name="Text 6"/>
          <p:cNvSpPr txBox="1"/>
          <p:nvPr/>
        </p:nvSpPr>
        <p:spPr>
          <a:xfrm>
            <a:off x="1920240" y="2560320"/>
            <a:ext cx="4206240" cy="960120"/>
          </a:xfrm>
          <a:prstGeom prst="rect">
            <a:avLst/>
          </a:prstGeom>
          <a:noFill/>
          <a:ln/>
        </p:spPr>
        <p:txBody>
          <a:bodyPr wrap="square" lIns="0" tIns="0" rIns="0" bIns="0" rtlCol="0" anchor="t"/>
          <a:lstStyle/>
          <a:p>
            <a:pPr indent="0" marL="0">
              <a:buNone/>
            </a:pPr>
            <a:r>
              <a:rPr lang="en-US" sz="1700" b="1" dirty="0">
                <a:solidFill>
                  <a:srgbClr val="1F2430"/>
                </a:solidFill>
              </a:rPr>
              <a:t>Choisir le compte du profil</a:t>
            </a:r>
            <a:endParaRPr lang="en-US" sz="1700" dirty="0"/>
          </a:p>
          <a:p>
            <a:pPr indent="0" marL="0">
              <a:buNone/>
            </a:pPr>
            <a:r>
              <a:rPr lang="en-US" sz="1400" dirty="0">
                <a:solidFill>
                  <a:srgbClr val="5B6170"/>
                </a:solidFill>
              </a:rPr>
              <a:t>Sur la page de connexion. Mot de passe : demo2026. « Changer de compte » en bas du menu.</a:t>
            </a:r>
            <a:endParaRPr lang="en-US" sz="1700" dirty="0"/>
          </a:p>
        </p:txBody>
      </p:sp>
      <p:sp>
        <p:nvSpPr>
          <p:cNvPr id="11" name="Pastille FaListCheck"/>
          <p:cNvSpPr/>
          <p:nvPr/>
        </p:nvSpPr>
        <p:spPr>
          <a:xfrm>
            <a:off x="548640" y="3703320"/>
            <a:ext cx="640080" cy="640080"/>
          </a:xfrm>
          <a:prstGeom prst="ellipse">
            <a:avLst/>
          </a:prstGeom>
          <a:solidFill>
            <a:srgbClr val="2A78D6"/>
          </a:solidFill>
          <a:ln w="12700">
            <a:solidFill>
              <a:srgbClr val="2A78D6"/>
            </a:solidFill>
            <a:prstDash val="solid"/>
          </a:ln>
        </p:spPr>
      </p:sp>
      <p:pic>
        <p:nvPicPr>
          <p:cNvPr id="12" name="Icône FaListCheck" descr="preencoded.png">    </p:cNvPr>
          <p:cNvPicPr>
            <a:picLocks noChangeAspect="1"/>
          </p:cNvPicPr>
          <p:nvPr/>
        </p:nvPicPr>
        <p:blipFill>
          <a:blip r:embed="rId3"/>
          <a:stretch>
            <a:fillRect/>
          </a:stretch>
        </p:blipFill>
        <p:spPr>
          <a:xfrm>
            <a:off x="715061" y="3869741"/>
            <a:ext cx="307238" cy="307238"/>
          </a:xfrm>
          <a:prstGeom prst="rect">
            <a:avLst/>
          </a:prstGeom>
        </p:spPr>
      </p:pic>
      <p:sp>
        <p:nvSpPr>
          <p:cNvPr id="13" name="Text 8"/>
          <p:cNvSpPr txBox="1"/>
          <p:nvPr/>
        </p:nvSpPr>
        <p:spPr>
          <a:xfrm>
            <a:off x="1371600" y="3703320"/>
            <a:ext cx="457200" cy="640080"/>
          </a:xfrm>
          <a:prstGeom prst="rect">
            <a:avLst/>
          </a:prstGeom>
          <a:noFill/>
          <a:ln/>
        </p:spPr>
        <p:txBody>
          <a:bodyPr wrap="square" lIns="0" tIns="0" rIns="0" bIns="0" rtlCol="0" anchor="ctr"/>
          <a:lstStyle/>
          <a:p>
            <a:pPr indent="0" marL="0">
              <a:buNone/>
            </a:pPr>
            <a:r>
              <a:rPr lang="en-US" sz="2800" b="1" dirty="0">
                <a:solidFill>
                  <a:srgbClr val="F2A93B"/>
                </a:solidFill>
                <a:latin typeface="Cambria" pitchFamily="34" charset="0"/>
                <a:ea typeface="Cambria" pitchFamily="34" charset="-122"/>
                <a:cs typeface="Cambria" pitchFamily="34" charset="-120"/>
              </a:rPr>
              <a:t>3</a:t>
            </a:r>
            <a:endParaRPr lang="en-US" sz="2800" dirty="0"/>
          </a:p>
        </p:txBody>
      </p:sp>
      <p:sp>
        <p:nvSpPr>
          <p:cNvPr id="14" name="Text 9"/>
          <p:cNvSpPr txBox="1"/>
          <p:nvPr/>
        </p:nvSpPr>
        <p:spPr>
          <a:xfrm>
            <a:off x="1920240" y="3657600"/>
            <a:ext cx="4206240" cy="960120"/>
          </a:xfrm>
          <a:prstGeom prst="rect">
            <a:avLst/>
          </a:prstGeom>
          <a:noFill/>
          <a:ln/>
        </p:spPr>
        <p:txBody>
          <a:bodyPr wrap="square" lIns="0" tIns="0" rIns="0" bIns="0" rtlCol="0" anchor="t"/>
          <a:lstStyle/>
          <a:p>
            <a:pPr indent="0" marL="0">
              <a:buNone/>
            </a:pPr>
            <a:r>
              <a:rPr lang="en-US" sz="1700" b="1" dirty="0">
                <a:solidFill>
                  <a:srgbClr val="1F2430"/>
                </a:solidFill>
              </a:rPr>
              <a:t>Suivre la colonne « Où le voir »</a:t>
            </a:r>
            <a:endParaRPr lang="en-US" sz="1700" dirty="0"/>
          </a:p>
          <a:p>
            <a:pPr indent="0" marL="0">
              <a:buNone/>
            </a:pPr>
            <a:r>
              <a:rPr lang="en-US" sz="1400" dirty="0">
                <a:solidFill>
                  <a:srgbClr val="5B6170"/>
                </a:solidFill>
              </a:rPr>
              <a:t>Ouvrir l'écran indiqué et faire l'action décrite par la story.</a:t>
            </a:r>
            <a:endParaRPr lang="en-US" sz="1700" dirty="0"/>
          </a:p>
        </p:txBody>
      </p:sp>
      <p:sp>
        <p:nvSpPr>
          <p:cNvPr id="15" name="Pastille FaArrowsRotate"/>
          <p:cNvSpPr/>
          <p:nvPr/>
        </p:nvSpPr>
        <p:spPr>
          <a:xfrm>
            <a:off x="548640" y="4800600"/>
            <a:ext cx="640080" cy="640080"/>
          </a:xfrm>
          <a:prstGeom prst="ellipse">
            <a:avLst/>
          </a:prstGeom>
          <a:solidFill>
            <a:srgbClr val="2A78D6"/>
          </a:solidFill>
          <a:ln w="12700">
            <a:solidFill>
              <a:srgbClr val="2A78D6"/>
            </a:solidFill>
            <a:prstDash val="solid"/>
          </a:ln>
        </p:spPr>
      </p:sp>
      <p:pic>
        <p:nvPicPr>
          <p:cNvPr id="16" name="Icône FaArrowsRotate" descr="preencoded.png">    </p:cNvPr>
          <p:cNvPicPr>
            <a:picLocks noChangeAspect="1"/>
          </p:cNvPicPr>
          <p:nvPr/>
        </p:nvPicPr>
        <p:blipFill>
          <a:blip r:embed="rId4"/>
          <a:stretch>
            <a:fillRect/>
          </a:stretch>
        </p:blipFill>
        <p:spPr>
          <a:xfrm>
            <a:off x="715061" y="4967021"/>
            <a:ext cx="307238" cy="307238"/>
          </a:xfrm>
          <a:prstGeom prst="rect">
            <a:avLst/>
          </a:prstGeom>
        </p:spPr>
      </p:pic>
      <p:sp>
        <p:nvSpPr>
          <p:cNvPr id="17" name="Text 11"/>
          <p:cNvSpPr txBox="1"/>
          <p:nvPr/>
        </p:nvSpPr>
        <p:spPr>
          <a:xfrm>
            <a:off x="1371600" y="4800600"/>
            <a:ext cx="457200" cy="640080"/>
          </a:xfrm>
          <a:prstGeom prst="rect">
            <a:avLst/>
          </a:prstGeom>
          <a:noFill/>
          <a:ln/>
        </p:spPr>
        <p:txBody>
          <a:bodyPr wrap="square" lIns="0" tIns="0" rIns="0" bIns="0" rtlCol="0" anchor="ctr"/>
          <a:lstStyle/>
          <a:p>
            <a:pPr indent="0" marL="0">
              <a:buNone/>
            </a:pPr>
            <a:r>
              <a:rPr lang="en-US" sz="2800" b="1" dirty="0">
                <a:solidFill>
                  <a:srgbClr val="F2A93B"/>
                </a:solidFill>
                <a:latin typeface="Cambria" pitchFamily="34" charset="0"/>
                <a:ea typeface="Cambria" pitchFamily="34" charset="-122"/>
                <a:cs typeface="Cambria" pitchFamily="34" charset="-120"/>
              </a:rPr>
              <a:t>4</a:t>
            </a:r>
            <a:endParaRPr lang="en-US" sz="2800" dirty="0"/>
          </a:p>
        </p:txBody>
      </p:sp>
      <p:sp>
        <p:nvSpPr>
          <p:cNvPr id="18" name="Text 12"/>
          <p:cNvSpPr txBox="1"/>
          <p:nvPr/>
        </p:nvSpPr>
        <p:spPr>
          <a:xfrm>
            <a:off x="1920240" y="4754880"/>
            <a:ext cx="4206240" cy="960120"/>
          </a:xfrm>
          <a:prstGeom prst="rect">
            <a:avLst/>
          </a:prstGeom>
          <a:noFill/>
          <a:ln/>
        </p:spPr>
        <p:txBody>
          <a:bodyPr wrap="square" lIns="0" tIns="0" rIns="0" bIns="0" rtlCol="0" anchor="t"/>
          <a:lstStyle/>
          <a:p>
            <a:pPr indent="0" marL="0">
              <a:buNone/>
            </a:pPr>
            <a:r>
              <a:rPr lang="en-US" sz="1700" b="1" dirty="0">
                <a:solidFill>
                  <a:srgbClr val="1F2430"/>
                </a:solidFill>
              </a:rPr>
              <a:t>Recommencer à zéro</a:t>
            </a:r>
            <a:endParaRPr lang="en-US" sz="1700" dirty="0"/>
          </a:p>
          <a:p>
            <a:pPr indent="0" marL="0">
              <a:buNone/>
            </a:pPr>
            <a:r>
              <a:rPr lang="en-US" sz="1400" dirty="0">
                <a:solidFill>
                  <a:srgbClr val="5B6170"/>
                </a:solidFill>
              </a:rPr>
              <a:t>« Réinitialiser la démo » en bas du menu (deux clics) remet les données de départ.</a:t>
            </a:r>
            <a:endParaRPr lang="en-US" sz="1700" dirty="0"/>
          </a:p>
        </p:txBody>
      </p:sp>
      <p:sp>
        <p:nvSpPr>
          <p:cNvPr id="19" name="Cadre capture"/>
          <p:cNvSpPr/>
          <p:nvPr/>
        </p:nvSpPr>
        <p:spPr>
          <a:xfrm>
            <a:off x="6409944" y="1517904"/>
            <a:ext cx="5239512" cy="3195447"/>
          </a:xfrm>
          <a:prstGeom prst="roundRect">
            <a:avLst>
              <a:gd name="adj" fmla="val 3434"/>
            </a:avLst>
          </a:prstGeom>
          <a:solidFill>
            <a:srgbClr val="17202E"/>
          </a:solidFill>
          <a:ln w="12700">
            <a:solidFill>
              <a:srgbClr val="17202E"/>
            </a:solidFill>
            <a:prstDash val="solid"/>
          </a:ln>
          <a:effectLst>
            <a:outerShdw sx="100000" sy="100000" kx="0" ky="0" algn="bl" rotWithShape="0" blurRad="127000" dist="50800" dir="5400000">
              <a:srgbClr val="000000">
                <a:alpha val="25000"/>
              </a:srgbClr>
            </a:outerShdw>
          </a:effectLst>
        </p:spPr>
      </p:sp>
      <p:pic>
        <p:nvPicPr>
          <p:cNvPr id="20" name="Capture equipe-dossier.png" descr="/tmp/claude-0/-home-user-MissionConseil/9cce63f1-09ee-522d-85d8-1e16404cea72/scratchpad/deck/img/equipe-dossier.png">    </p:cNvPr>
          <p:cNvPicPr>
            <a:picLocks noChangeAspect="1"/>
          </p:cNvPicPr>
          <p:nvPr/>
        </p:nvPicPr>
        <p:blipFill>
          <a:blip r:embed="rId5"/>
          <a:stretch>
            <a:fillRect/>
          </a:stretch>
        </p:blipFill>
        <p:spPr>
          <a:xfrm>
            <a:off x="6492240" y="1600200"/>
            <a:ext cx="5074920" cy="3030855"/>
          </a:xfrm>
          <a:prstGeom prst="rect">
            <a:avLst/>
          </a:prstGeom>
        </p:spPr>
      </p:pic>
      <p:sp>
        <p:nvSpPr>
          <p:cNvPr id="21" name="Text 14"/>
          <p:cNvSpPr txBox="1"/>
          <p:nvPr/>
        </p:nvSpPr>
        <p:spPr>
          <a:xfrm>
            <a:off x="6400800" y="4983480"/>
            <a:ext cx="5212080" cy="731520"/>
          </a:xfrm>
          <a:prstGeom prst="rect">
            <a:avLst/>
          </a:prstGeom>
          <a:noFill/>
          <a:ln/>
        </p:spPr>
        <p:txBody>
          <a:bodyPr wrap="square" lIns="0" tIns="0" rIns="0" bIns="0" rtlCol="0" anchor="t"/>
          <a:lstStyle/>
          <a:p>
            <a:pPr indent="0" marL="0">
              <a:buNone/>
            </a:pPr>
            <a:r>
              <a:rPr lang="en-US" sz="1400" i="1" dirty="0">
                <a:solidFill>
                  <a:srgbClr val="2A78D6"/>
                </a:solidFill>
              </a:rPr>
              <a:t>Astuce : la « Visite guidée » de la démo enchaîne les écrans principaux avec les bons comptes.</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2A3"/>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2011680" y="2377440"/>
            <a:ext cx="9418320" cy="1005840"/>
          </a:xfrm>
          <a:prstGeom prst="rect">
            <a:avLst/>
          </a:prstGeom>
          <a:noFill/>
          <a:ln/>
        </p:spPr>
        <p:txBody>
          <a:bodyPr wrap="square" lIns="0" tIns="0" rIns="0" bIns="0" rtlCol="0" anchor="ctr"/>
          <a:lstStyle/>
          <a:p>
            <a:pPr algn="l" indent="0" marL="0">
              <a:buNone/>
            </a:pPr>
            <a:r>
              <a:rPr lang="en-US" sz="4400" b="1" dirty="0">
                <a:solidFill>
                  <a:schemeClr val="bg1"/>
                </a:solidFill>
              </a:rPr>
              <a:t>À valider avec le client</a:t>
            </a:r>
            <a:endParaRPr lang="en-US" sz="4400" dirty="0"/>
          </a:p>
        </p:txBody>
      </p:sp>
      <p:sp>
        <p:nvSpPr>
          <p:cNvPr id="3" name="Text 0"/>
          <p:cNvSpPr/>
          <p:nvPr>
            <p:ph idx="101" type="body" hasCustomPrompt="1"/>
          </p:nvPr>
        </p:nvSpPr>
        <p:spPr>
          <a:xfrm>
            <a:off x="2011680" y="3429000"/>
            <a:ext cx="9144000" cy="1280160"/>
          </a:xfrm>
          <a:prstGeom prst="rect">
            <a:avLst/>
          </a:prstGeom>
          <a:noFill/>
          <a:ln/>
        </p:spPr>
        <p:txBody>
          <a:bodyPr wrap="square" lIns="0" tIns="0" rIns="0" bIns="0" rtlCol="0" anchor="t"/>
          <a:lstStyle/>
          <a:p>
            <a:pPr indent="0" marL="0">
              <a:buNone/>
            </a:pPr>
            <a:r>
              <a:rPr lang="en-US" sz="1800" dirty="0">
                <a:solidFill>
                  <a:srgbClr val="CBD3E1"/>
                </a:solidFill>
              </a:rPr>
              <a:t>Ces 36 user stories sont-elles justes et complètes ? Lesquelles sont indispensables pour démarrer, lesquelles peuvent attendre ?</a:t>
            </a:r>
            <a:endParaRPr lang="en-US" sz="1800" dirty="0"/>
          </a:p>
        </p:txBody>
      </p:sp>
      <p:sp>
        <p:nvSpPr>
          <p:cNvPr id="4" name="Text 2"/>
          <p:cNvSpPr txBox="1"/>
          <p:nvPr/>
        </p:nvSpPr>
        <p:spPr>
          <a:xfrm>
            <a:off x="2011680" y="4572000"/>
            <a:ext cx="9418320" cy="173736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rgbClr val="FFFFFF"/>
                </a:solidFill>
              </a:rPr>
              <a:t>Le studio, le 3D et le photographe ont-ils besoin d'un compte ?</a:t>
            </a:r>
            <a:endParaRPr lang="en-US" sz="1600" dirty="0"/>
          </a:p>
          <a:p>
            <a:pPr marL="342900" indent="-342900">
              <a:spcAft>
                <a:spcPts val="600"/>
              </a:spcAft>
              <a:buSzPct val="100000"/>
              <a:buChar char="•"/>
            </a:pPr>
            <a:r>
              <a:rPr lang="en-US" sz="1600" dirty="0">
                <a:solidFill>
                  <a:srgbClr val="FFFFFF"/>
                </a:solidFill>
              </a:rPr>
              <a:t>Qui valide les devis et les achats, et à partir de quel montant ?</a:t>
            </a:r>
            <a:endParaRPr lang="en-US" sz="1600" dirty="0"/>
          </a:p>
          <a:p>
            <a:pPr marL="342900" indent="-342900">
              <a:spcAft>
                <a:spcPts val="600"/>
              </a:spcAft>
              <a:buSzPct val="100000"/>
              <a:buChar char="•"/>
            </a:pPr>
            <a:r>
              <a:rPr lang="en-US" sz="1600" dirty="0">
                <a:solidFill>
                  <a:srgbClr val="FFFFFF"/>
                </a:solidFill>
              </a:rPr>
              <a:t>Le comptable doit-il accéder à l'outil, ou seulement recevoir des exports ?</a:t>
            </a:r>
            <a:endParaRPr lang="en-US" sz="1600" dirty="0"/>
          </a:p>
          <a:p>
            <a:pPr marL="342900" indent="-342900">
              <a:spcAft>
                <a:spcPts val="600"/>
              </a:spcAft>
              <a:buSzPct val="100000"/>
              <a:buChar char="•"/>
            </a:pPr>
            <a:r>
              <a:rPr lang="en-US" sz="1600" dirty="0">
                <a:solidFill>
                  <a:srgbClr val="FFFFFF"/>
                </a:solidFill>
              </a:rPr>
              <a:t>Les freelances utilisent-ils l'application terrain ?</a:t>
            </a:r>
            <a:endParaRPr lang="en-US" sz="1600" dirty="0"/>
          </a:p>
        </p:txBody>
      </p:sp>
      <p:sp>
        <p:nvSpPr>
          <p:cNvPr id="5" name="Pastille FaClipboardCheck"/>
          <p:cNvSpPr/>
          <p:nvPr/>
        </p:nvSpPr>
        <p:spPr>
          <a:xfrm>
            <a:off x="731520" y="2514600"/>
            <a:ext cx="914400" cy="914400"/>
          </a:xfrm>
          <a:prstGeom prst="ellipse">
            <a:avLst/>
          </a:prstGeom>
          <a:solidFill>
            <a:srgbClr val="F2A93B"/>
          </a:solidFill>
          <a:ln w="12700">
            <a:solidFill>
              <a:srgbClr val="F2A93B"/>
            </a:solidFill>
            <a:prstDash val="solid"/>
          </a:ln>
        </p:spPr>
      </p:sp>
      <p:pic>
        <p:nvPicPr>
          <p:cNvPr id="6" name="Icône FaClipboardCheck" descr="preencoded.png">    </p:cNvPr>
          <p:cNvPicPr>
            <a:picLocks noChangeAspect="1"/>
          </p:cNvPicPr>
          <p:nvPr/>
        </p:nvPicPr>
        <p:blipFill>
          <a:blip r:embed="rId1"/>
          <a:stretch>
            <a:fillRect/>
          </a:stretch>
        </p:blipFill>
        <p:spPr>
          <a:xfrm>
            <a:off x="969264" y="2752344"/>
            <a:ext cx="438912" cy="438912"/>
          </a:xfrm>
          <a:prstGeom prst="rect">
            <a:avLst/>
          </a:prstGeom>
        </p:spPr>
      </p:pic>
    </p:spTree>
  </p:cSld>
  <p:clrMapOvr>
    <a:masterClrMapping/>
  </p:clrMapOvr>
</p:sld>
</file>

<file path=ppt/theme/theme1.xml><?xml version="1.0" encoding="utf-8"?>
<a:theme xmlns:a="http://schemas.openxmlformats.org/drawingml/2006/main" name="ERP Evenementiel">
  <a:themeElements>
    <a:clrScheme name="ERP Evenementiel">
      <a:dk1>
        <a:srgbClr val="1F2430"/>
      </a:dk1>
      <a:lt1>
        <a:srgbClr val="FFFFFF"/>
      </a:lt1>
      <a:dk2>
        <a:srgbClr val="17202E"/>
      </a:dk2>
      <a:lt2>
        <a:srgbClr val="F2F4F8"/>
      </a:lt2>
      <a:accent1>
        <a:srgbClr val="2A78D6"/>
      </a:accent1>
      <a:accent2>
        <a:srgbClr val="F2A93B"/>
      </a:accent2>
      <a:accent3>
        <a:srgbClr val="1BAF7A"/>
      </a:accent3>
      <a:accent4>
        <a:srgbClr val="D03B3B"/>
      </a:accent4>
      <a:accent5>
        <a:srgbClr val="6250D6"/>
      </a:accent5>
      <a:accent6>
        <a:srgbClr val="8A92A3"/>
      </a:accent6>
      <a:hlink>
        <a:srgbClr val="2A78D6"/>
      </a:hlink>
      <a:folHlink>
        <a:srgbClr val="6250D6"/>
      </a:folHlink>
    </a:clrScheme>
    <a:fontScheme name="ERP Evenementie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Business Intelligence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ERP Événementiel — user stories par profil</dc:title>
  <dc:subject>PptxGenJS Presentation</dc:subject>
  <dc:creator>Business Intelligence Agency</dc:creator>
  <cp:lastModifiedBy>Business Intelligence Agency</cp:lastModifiedBy>
  <cp:revision>1</cp:revision>
  <dcterms:created xsi:type="dcterms:W3CDTF">2026-10-13T14:28:38Z</dcterms:created>
  <dcterms:modified xsi:type="dcterms:W3CDTF">2026-10-13T14:28:38Z</dcterms:modified>
</cp:coreProperties>
</file>