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a2fdae3-fbe6-af5b-e849-b11fc23dd7a4}">
          <p14:sldIdLst>
            <p14:sldId id="256"/>
            <p14:sldId id="257"/>
          </p14:sldIdLst>
        </p14:section>
        <p14:section name="La solution" id="{a3ff7fca-701f-a0b0-e885-4f07ca3ed689}">
          <p14:sldIdLst>
            <p14:sldId id="258"/>
            <p14:sldId id="259"/>
          </p14:sldIdLst>
        </p14:section>
        <p14:section name="Les modules" id="{16197f01-2ae1-776a-739a-488e6bc424a6}">
          <p14:sldIdLst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Mise en œuvre" id="{a3d5f818-d985-7331-c898-ddee41cc538c}">
          <p14:sldIdLst>
            <p14:sldId id="267"/>
            <p14:sldId id="268"/>
            <p14:sldId id="269"/>
            <p14:sldId id="270"/>
          </p14:sldIdLst>
        </p14:section>
        <p14:section name="Conclusion" id="{eae578a5-0f99-e934-b426-ced2684b9c3d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Objectif de la réunion : montrer la solution proposée, la faire valider et décider des prochaines étapes. Durée : 20 minutes de présentation, puis la démonstration en direct et les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Rappeler qu'on a analysé leur fichier EVENT TRACKER : 482 dossiers, 146 étapes, deux sociétés. Le problème n'est pas la rigueur de l'équipe, qui est réelle, mais l'outil : un tableur ne prévient pas, ne calcule pas les disponibilités et ne relance pas.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trois messages à retenir. Inspiré de RENTMAN, l'outil de référence du secteur, mais adapté à leur procédure interne, à leurs deux sociétés et aux règles de facturation marocaines.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six modules partagent la même base : un dossier connaît son matériel, son équipe, ses devis et ses factures. C'est ce qui permet au tableau de bord de tout résumer.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Montrer qu'un clic sur une alerte ouvre la liste concernée. Filtre MC / EN DIRECT en haut à droite. C'est l'écran que le directeur ouvre le matin, sur ordinateur ou téléphone.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C'est ce que RENTMAN ne fait pas. Les OK / NON / N/A de l'Excel deviennent : fait (avec la date et le nom), non applicable, ou en retard, calculé automatiquement. La direction peut modifier le modèle de procédure.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Dans la démo, le Tournoi demande 30 lyres pour 24 en stock dont une en réparation : la case est rouge avant même d'envoyer le devis. Suivi à l'unité (numéro de série, QR code) ou à la quantité (câbles, chaises).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Une facture émise n'est plus modifiable : on fait un avoir, comme l'exige la loi. Les identifiants légaux de MC et EN DIRECT sont à nous fournir. Export Excel pour le comptable.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cases rouges montrent les postes manquants ; les blocs en pointillés, les invitations sans réponse. Même logique pour les véhicules, avec alerte sur la visite technique et l'assurance.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 d'application à installer depuis un store : elle s'ouvre dans le navigateur et s'ajoute à l'écran d'accueil, sur Android comme sur iPhone. Le technicien pointe son arrivée et son départ.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fil remplace les annonces dans les groupes WhatsApp : nouvelle opportunité, confirmation, perdu. Les étapes 3 et 7 sont celles où l'argent entre.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Rester factuel : RENTMAN est un bon logiciel, c'est notre référence. La différence tient à l'adaptation : leur procédure, leurs deux sociétés, la facturation marocaine et la propriété des données.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Technologies standard et éprouvées (application web moderne, base PostgreSQL). Pour une dizaine d'utilisateurs, un serveur dédié suffit largement.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lots 0 et 1 existent déjà en première version : l'application réelle tourne avec les 482 dossiers repris. Le planning détaillé se fixe après le retour du questionnaire.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Insister sur la colonne de droite : la qualité de l'outil dépend de ces informations. Priorités du questionnaire : rôles ED / AT / ATL, liste des utilisateurs, modèles de devis et factures.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Terminer sur des décisions : date de retour du questionnaire, personne référente côté client, date de la prochaine revue. Puis lancer la démo avec la visite guidée.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bg>
      <p:bgPr>
        <a:solidFill>
          <a:srgbClr val="1720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96012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5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03320"/>
            <a:ext cx="91440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CBD3E1"/>
                </a:solidFill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2A3"/>
                </a:solidFill>
              </a:rPr>
              <a:t>ERP Événementiel · MC &amp; EN DIRECT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">
    <p:bg>
      <p:bgPr>
        <a:solidFill>
          <a:srgbClr val="1720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o projecteur"/>
          <p:cNvSpPr/>
          <p:nvPr/>
        </p:nvSpPr>
        <p:spPr>
          <a:xfrm>
            <a:off x="8595360" y="-1463040"/>
            <a:ext cx="5669280" cy="5669280"/>
          </a:xfrm>
          <a:prstGeom prst="ellipse">
            <a:avLst/>
          </a:prstGeom>
          <a:solidFill>
            <a:srgbClr val="F2A93B">
              <a:alpha val="18000"/>
            </a:srgbClr>
          </a:solidFill>
          <a:ln w="12700">
            <a:solidFill>
              <a:srgbClr val="17202E">
                <a:alpha val="0"/>
              </a:srgbClr>
            </a:solidFill>
            <a:prstDash val="solid"/>
          </a:ln>
        </p:spPr>
      </p:sp>
      <p:sp>
        <p:nvSpPr>
          <p:cNvPr id="3" name="Cœur projecteur"/>
          <p:cNvSpPr/>
          <p:nvPr/>
        </p:nvSpPr>
        <p:spPr>
          <a:xfrm>
            <a:off x="9692640" y="-365760"/>
            <a:ext cx="3474720" cy="3474720"/>
          </a:xfrm>
          <a:prstGeom prst="ellipse">
            <a:avLst/>
          </a:prstGeom>
          <a:solidFill>
            <a:srgbClr val="F2A93B">
              <a:alpha val="35000"/>
            </a:srgbClr>
          </a:solidFill>
          <a:ln w="12700">
            <a:solidFill>
              <a:srgbClr val="17202E">
                <a:alpha val="0"/>
              </a:srgb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554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2A93B"/>
                </a:solidFill>
              </a:rPr>
              <a:t>PRÉSENTATION DE LA SOLUTION</a:t>
            </a:r>
            <a:endParaRPr lang="en-US" sz="1400" dirty="0"/>
          </a:p>
        </p:txBody>
      </p:sp>
      <p:sp>
        <p:nvSpPr>
          <p:cNvPr id="5" name="Text 0"/>
          <p:cNvSpPr/>
          <p:nvPr>
            <p:ph idx="100" type="title" hasCustomPrompt="1"/>
          </p:nvPr>
        </p:nvSpPr>
        <p:spPr>
          <a:xfrm>
            <a:off x="731520" y="210312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ERP Événementiel</a:t>
            </a:r>
            <a:endParaRPr lang="en-US" sz="5400" dirty="0"/>
          </a:p>
        </p:txBody>
      </p:sp>
      <p:sp>
        <p:nvSpPr>
          <p:cNvPr id="6" name="Text 0"/>
          <p:cNvSpPr/>
          <p:nvPr>
            <p:ph idx="101" type="body" hasCustomPrompt="1"/>
          </p:nvPr>
        </p:nvSpPr>
        <p:spPr>
          <a:xfrm>
            <a:off x="731520" y="370332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BD3E1"/>
                </a:solidFill>
              </a:rPr>
              <a:t>Dossiers, matériel, devis et factures, équipes : tout votre métier dans un seul outil, au bureau comme sur le terrain.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5943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F9AB0"/>
                </a:solidFill>
              </a:rPr>
              <a:t>MC &amp; EN DIRECT · octobre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Aujourd'hui, l'information est éparpillée</a:t>
            </a:r>
            <a:endParaRPr lang="en-US" sz="3200" dirty="0"/>
          </a:p>
        </p:txBody>
      </p:sp>
      <p:sp>
        <p:nvSpPr>
          <p:cNvPr id="3" name="Carte chiffre 482"/>
          <p:cNvSpPr/>
          <p:nvPr/>
        </p:nvSpPr>
        <p:spPr>
          <a:xfrm>
            <a:off x="548640" y="1463040"/>
            <a:ext cx="2606040" cy="2286000"/>
          </a:xfrm>
          <a:prstGeom prst="roundRect">
            <a:avLst>
              <a:gd name="adj" fmla="val 4000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60020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2A78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482</a:t>
            </a:r>
            <a:endParaRPr lang="en-US" sz="6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651760"/>
            <a:ext cx="2194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430"/>
                </a:solidFill>
              </a:rPr>
              <a:t>dossiers suivis dans un fichier Excel partagé</a:t>
            </a:r>
            <a:endParaRPr lang="en-US" sz="1400" dirty="0"/>
          </a:p>
        </p:txBody>
      </p:sp>
      <p:sp>
        <p:nvSpPr>
          <p:cNvPr id="6" name="Carte chiffre 146"/>
          <p:cNvSpPr/>
          <p:nvPr/>
        </p:nvSpPr>
        <p:spPr>
          <a:xfrm>
            <a:off x="3364992" y="1463040"/>
            <a:ext cx="2606040" cy="2286000"/>
          </a:xfrm>
          <a:prstGeom prst="roundRect">
            <a:avLst>
              <a:gd name="adj" fmla="val 4000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593592" y="160020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2A78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146</a:t>
            </a:r>
            <a:endParaRPr lang="en-US" sz="6000" dirty="0"/>
          </a:p>
        </p:txBody>
      </p:sp>
      <p:sp>
        <p:nvSpPr>
          <p:cNvPr id="8" name="Text 6"/>
          <p:cNvSpPr txBox="1"/>
          <p:nvPr/>
        </p:nvSpPr>
        <p:spPr>
          <a:xfrm>
            <a:off x="3593592" y="2651760"/>
            <a:ext cx="2194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430"/>
                </a:solidFill>
              </a:rPr>
              <a:t>étapes de procédure cochées à la main, colonne par colonne</a:t>
            </a:r>
            <a:endParaRPr lang="en-US" sz="1400" dirty="0"/>
          </a:p>
        </p:txBody>
      </p:sp>
      <p:sp>
        <p:nvSpPr>
          <p:cNvPr id="9" name="Carte chiffre 7"/>
          <p:cNvSpPr/>
          <p:nvPr/>
        </p:nvSpPr>
        <p:spPr>
          <a:xfrm>
            <a:off x="6181344" y="1463040"/>
            <a:ext cx="2606040" cy="2286000"/>
          </a:xfrm>
          <a:prstGeom prst="roundRect">
            <a:avLst>
              <a:gd name="adj" fmla="val 4000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9944" y="160020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2A78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6000" dirty="0"/>
          </a:p>
        </p:txBody>
      </p:sp>
      <p:sp>
        <p:nvSpPr>
          <p:cNvPr id="11" name="Text 9"/>
          <p:cNvSpPr txBox="1"/>
          <p:nvPr/>
        </p:nvSpPr>
        <p:spPr>
          <a:xfrm>
            <a:off x="6409944" y="2651760"/>
            <a:ext cx="2194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430"/>
                </a:solidFill>
              </a:rPr>
              <a:t>groupes WhatsApp pour se coordonner (opportunités, planning, repérage…)</a:t>
            </a:r>
            <a:endParaRPr lang="en-US" sz="1400" dirty="0"/>
          </a:p>
        </p:txBody>
      </p:sp>
      <p:sp>
        <p:nvSpPr>
          <p:cNvPr id="12" name="Carte chiffre 1"/>
          <p:cNvSpPr/>
          <p:nvPr/>
        </p:nvSpPr>
        <p:spPr>
          <a:xfrm>
            <a:off x="8997696" y="1463040"/>
            <a:ext cx="2606040" cy="2286000"/>
          </a:xfrm>
          <a:prstGeom prst="roundRect">
            <a:avLst>
              <a:gd name="adj" fmla="val 4000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226296" y="160020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2A78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6000" dirty="0"/>
          </a:p>
        </p:txBody>
      </p:sp>
      <p:sp>
        <p:nvSpPr>
          <p:cNvPr id="14" name="Text 12"/>
          <p:cNvSpPr txBox="1"/>
          <p:nvPr/>
        </p:nvSpPr>
        <p:spPr>
          <a:xfrm>
            <a:off x="9226296" y="2651760"/>
            <a:ext cx="2194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430"/>
                </a:solidFill>
              </a:rPr>
              <a:t>seul statut qui mélange le commercial, l'opérationnel et le financier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40690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202E"/>
                </a:solidFill>
              </a:rPr>
              <a:t>Ce que cela coûte au quotidien</a:t>
            </a:r>
            <a:endParaRPr lang="en-US" sz="1800" dirty="0"/>
          </a:p>
        </p:txBody>
      </p:sp>
      <p:sp>
        <p:nvSpPr>
          <p:cNvPr id="16" name="Pastille FaTriangleExclamation"/>
          <p:cNvSpPr/>
          <p:nvPr/>
        </p:nvSpPr>
        <p:spPr>
          <a:xfrm>
            <a:off x="548640" y="4572000"/>
            <a:ext cx="566928" cy="566928"/>
          </a:xfrm>
          <a:prstGeom prst="ellipse">
            <a:avLst/>
          </a:prstGeom>
          <a:solidFill>
            <a:srgbClr val="D03B3B"/>
          </a:solidFill>
          <a:ln w="12700">
            <a:solidFill>
              <a:srgbClr val="D03B3B"/>
            </a:solidFill>
            <a:prstDash val="solid"/>
          </a:ln>
        </p:spPr>
      </p:sp>
      <p:pic>
        <p:nvPicPr>
          <p:cNvPr id="17" name="Icône FaTriangleExclamati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041" y="4719401"/>
            <a:ext cx="272125" cy="272125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1280160" y="4535424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Des retards qu'on découvre trop tard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Aucune alerte quand une étape n'est pas faite à temps.</a:t>
            </a:r>
            <a:endParaRPr lang="en-US" sz="1600" dirty="0"/>
          </a:p>
        </p:txBody>
      </p:sp>
      <p:sp>
        <p:nvSpPr>
          <p:cNvPr id="19" name="Pastille FaBoxesStacked"/>
          <p:cNvSpPr/>
          <p:nvPr/>
        </p:nvSpPr>
        <p:spPr>
          <a:xfrm>
            <a:off x="4297680" y="4572000"/>
            <a:ext cx="566928" cy="566928"/>
          </a:xfrm>
          <a:prstGeom prst="ellipse">
            <a:avLst/>
          </a:prstGeom>
          <a:solidFill>
            <a:srgbClr val="D03B3B"/>
          </a:solidFill>
          <a:ln w="12700">
            <a:solidFill>
              <a:srgbClr val="D03B3B"/>
            </a:solidFill>
            <a:prstDash val="solid"/>
          </a:ln>
        </p:spPr>
      </p:sp>
      <p:pic>
        <p:nvPicPr>
          <p:cNvPr id="20" name="Icône FaBoxesStacked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81" y="4719401"/>
            <a:ext cx="272125" cy="272125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5029200" y="4535424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Du matériel promis deux fois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La disponibilité se vérifie de mémoire ou par téléphone.</a:t>
            </a:r>
            <a:endParaRPr lang="en-US" sz="1600" dirty="0"/>
          </a:p>
        </p:txBody>
      </p:sp>
      <p:sp>
        <p:nvSpPr>
          <p:cNvPr id="22" name="Pastille FaMoneyBillWave"/>
          <p:cNvSpPr/>
          <p:nvPr/>
        </p:nvSpPr>
        <p:spPr>
          <a:xfrm>
            <a:off x="8046720" y="4572000"/>
            <a:ext cx="566928" cy="566928"/>
          </a:xfrm>
          <a:prstGeom prst="ellipse">
            <a:avLst/>
          </a:prstGeom>
          <a:solidFill>
            <a:srgbClr val="D03B3B"/>
          </a:solidFill>
          <a:ln w="12700">
            <a:solidFill>
              <a:srgbClr val="D03B3B"/>
            </a:solidFill>
            <a:prstDash val="solid"/>
          </a:ln>
        </p:spPr>
      </p:sp>
      <p:pic>
        <p:nvPicPr>
          <p:cNvPr id="23" name="Icône FaMoneyBillWav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4121" y="4719401"/>
            <a:ext cx="272125" cy="27212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8778240" y="4535424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Des impayés suivis à la main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Pas de vue globale sur ce qui reste à encaisser.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Un ERP dédié, construit autour de votre façon de travailler</a:t>
            </a:r>
            <a:endParaRPr lang="en-US" sz="3200" dirty="0"/>
          </a:p>
        </p:txBody>
      </p:sp>
      <p:sp>
        <p:nvSpPr>
          <p:cNvPr id="3" name="Cadre capture"/>
          <p:cNvSpPr/>
          <p:nvPr/>
        </p:nvSpPr>
        <p:spPr>
          <a:xfrm>
            <a:off x="6272784" y="1517904"/>
            <a:ext cx="5376672" cy="3277362"/>
          </a:xfrm>
          <a:prstGeom prst="roundRect">
            <a:avLst>
              <a:gd name="adj" fmla="val 3348"/>
            </a:avLst>
          </a:prstGeom>
          <a:solidFill>
            <a:srgbClr val="17202E"/>
          </a:solidFill>
          <a:ln w="12700">
            <a:solidFill>
              <a:srgbClr val="17202E"/>
            </a:solidFill>
            <a:prstDash val="solid"/>
          </a:ln>
          <a:effectLst>
            <a:outerShdw sx="100000" sy="100000" kx="0" ky="0" algn="bl" rotWithShape="0" blurRad="127000" dist="50800" dir="5400000">
              <a:srgbClr val="000000">
                <a:alpha val="25000"/>
              </a:srgbClr>
            </a:outerShdw>
          </a:effectLst>
        </p:spPr>
      </p:sp>
      <p:pic>
        <p:nvPicPr>
          <p:cNvPr id="4" name="Capture devis.png" descr="/tmp/claude-0/-home-user-MissionConseil/9cce63f1-09ee-522d-85d8-1e16404cea72/scratchpad/deck/img/devi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5080" y="1600200"/>
            <a:ext cx="5212080" cy="3112770"/>
          </a:xfrm>
          <a:prstGeom prst="rect">
            <a:avLst/>
          </a:prstGeom>
        </p:spPr>
      </p:pic>
      <p:sp>
        <p:nvSpPr>
          <p:cNvPr id="5" name="Pastille FaRoute"/>
          <p:cNvSpPr/>
          <p:nvPr/>
        </p:nvSpPr>
        <p:spPr>
          <a:xfrm>
            <a:off x="548640" y="1600200"/>
            <a:ext cx="566928" cy="566928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6" name="Icône FaRout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41" y="1747601"/>
            <a:ext cx="272125" cy="27212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563624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Votre procédure, pas celle d'un éditeur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Les 146 étapes, vos rôles, vos deux sociétés et vos 482 dossiers sont déjà intégrés.</a:t>
            </a:r>
            <a:endParaRPr lang="en-US" sz="1600" dirty="0"/>
          </a:p>
        </p:txBody>
      </p:sp>
      <p:sp>
        <p:nvSpPr>
          <p:cNvPr id="8" name="Pastille FaGaugeHigh"/>
          <p:cNvSpPr/>
          <p:nvPr/>
        </p:nvSpPr>
        <p:spPr>
          <a:xfrm>
            <a:off x="548640" y="3063240"/>
            <a:ext cx="566928" cy="566928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9" name="Icône FaGaugeHigh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41" y="3210641"/>
            <a:ext cx="272125" cy="272125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280160" y="3026664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Le directeur sait tout, tout de suite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Retards, pénuries, postes à pourvoir, impayés : un seul écran, sans appeler personne.</a:t>
            </a:r>
            <a:endParaRPr lang="en-US" sz="1600" dirty="0"/>
          </a:p>
        </p:txBody>
      </p:sp>
      <p:sp>
        <p:nvSpPr>
          <p:cNvPr id="11" name="Pastille FaArrowsRotate"/>
          <p:cNvSpPr/>
          <p:nvPr/>
        </p:nvSpPr>
        <p:spPr>
          <a:xfrm>
            <a:off x="548640" y="4526280"/>
            <a:ext cx="566928" cy="566928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12" name="Icône FaArrowsRotat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41" y="4673681"/>
            <a:ext cx="272125" cy="272125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280160" y="4489704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On saisit une fois, tout suit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Le matériel fait le devis, le devis accepté confirme le dossier, la facture reprend le devis.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Six modules, une seule base de données</a:t>
            </a:r>
            <a:endParaRPr lang="en-US" sz="3200" dirty="0"/>
          </a:p>
        </p:txBody>
      </p:sp>
      <p:sp>
        <p:nvSpPr>
          <p:cNvPr id="3" name="Carte Tableau de bord"/>
          <p:cNvSpPr/>
          <p:nvPr/>
        </p:nvSpPr>
        <p:spPr>
          <a:xfrm>
            <a:off x="548640" y="1508760"/>
            <a:ext cx="3520440" cy="2103120"/>
          </a:xfrm>
          <a:prstGeom prst="roundRect">
            <a:avLst>
              <a:gd name="adj" fmla="val 4348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4" name="Pastille FaGaugeHigh"/>
          <p:cNvSpPr/>
          <p:nvPr/>
        </p:nvSpPr>
        <p:spPr>
          <a:xfrm>
            <a:off x="822960" y="1783080"/>
            <a:ext cx="640080" cy="64008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5" name="Icône FaGaugeHigh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81" y="194950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5146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430"/>
                </a:solidFill>
              </a:rPr>
              <a:t>Tableau de bord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92608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170"/>
                </a:solidFill>
              </a:rPr>
              <a:t>Alertes du jour, voyants par dossier, chiffre d'affaires et trésorerie.</a:t>
            </a:r>
            <a:endParaRPr lang="en-US" sz="1300" dirty="0"/>
          </a:p>
        </p:txBody>
      </p:sp>
      <p:sp>
        <p:nvSpPr>
          <p:cNvPr id="8" name="Carte Dossiers &amp; procédure"/>
          <p:cNvSpPr/>
          <p:nvPr/>
        </p:nvSpPr>
        <p:spPr>
          <a:xfrm>
            <a:off x="4297680" y="1508760"/>
            <a:ext cx="3520440" cy="2103120"/>
          </a:xfrm>
          <a:prstGeom prst="roundRect">
            <a:avLst>
              <a:gd name="adj" fmla="val 4348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9" name="Pastille FaFolderOpen"/>
          <p:cNvSpPr/>
          <p:nvPr/>
        </p:nvSpPr>
        <p:spPr>
          <a:xfrm>
            <a:off x="4572000" y="1783080"/>
            <a:ext cx="640080" cy="64008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10" name="Icône FaFolderOpe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421" y="1949501"/>
            <a:ext cx="307238" cy="30723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572000" y="25146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430"/>
                </a:solidFill>
              </a:rPr>
              <a:t>Dossiers &amp; procédure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572000" y="292608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170"/>
                </a:solidFill>
              </a:rPr>
              <a:t>Les 146 étapes avec responsables et dates limites automatiques.</a:t>
            </a:r>
            <a:endParaRPr lang="en-US" sz="1300" dirty="0"/>
          </a:p>
        </p:txBody>
      </p:sp>
      <p:sp>
        <p:nvSpPr>
          <p:cNvPr id="13" name="Carte Matériel &amp; stock"/>
          <p:cNvSpPr/>
          <p:nvPr/>
        </p:nvSpPr>
        <p:spPr>
          <a:xfrm>
            <a:off x="8046720" y="1508760"/>
            <a:ext cx="3520440" cy="2103120"/>
          </a:xfrm>
          <a:prstGeom prst="roundRect">
            <a:avLst>
              <a:gd name="adj" fmla="val 4348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14" name="Pastille FaBoxesStacked"/>
          <p:cNvSpPr/>
          <p:nvPr/>
        </p:nvSpPr>
        <p:spPr>
          <a:xfrm>
            <a:off x="8321040" y="1783080"/>
            <a:ext cx="640080" cy="64008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15" name="Icône FaBoxesStacked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7461" y="1949501"/>
            <a:ext cx="307238" cy="30723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321040" y="25146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430"/>
                </a:solidFill>
              </a:rPr>
              <a:t>Matériel &amp; stock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8321040" y="292608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170"/>
                </a:solidFill>
              </a:rPr>
              <a:t>Catalogue, disponibilités, pénuries, sorties et retours, maintenance.</a:t>
            </a:r>
            <a:endParaRPr lang="en-US" sz="1300" dirty="0"/>
          </a:p>
        </p:txBody>
      </p:sp>
      <p:sp>
        <p:nvSpPr>
          <p:cNvPr id="18" name="Carte Devis &amp; factures"/>
          <p:cNvSpPr/>
          <p:nvPr/>
        </p:nvSpPr>
        <p:spPr>
          <a:xfrm>
            <a:off x="548640" y="3840480"/>
            <a:ext cx="3520440" cy="2103120"/>
          </a:xfrm>
          <a:prstGeom prst="roundRect">
            <a:avLst>
              <a:gd name="adj" fmla="val 4348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19" name="Pastille FaFileInvoice"/>
          <p:cNvSpPr/>
          <p:nvPr/>
        </p:nvSpPr>
        <p:spPr>
          <a:xfrm>
            <a:off x="822960" y="4114800"/>
            <a:ext cx="640080" cy="64008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20" name="Icône FaFileInvoic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381" y="4281221"/>
            <a:ext cx="307238" cy="30723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822960" y="48463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430"/>
                </a:solidFill>
              </a:rPr>
              <a:t>Devis &amp; factures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822960" y="525780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170"/>
                </a:solidFill>
              </a:rPr>
              <a:t>Devis, proforma, acompte, facture, avoir ; encaissements et relances.</a:t>
            </a:r>
            <a:endParaRPr lang="en-US" sz="1300" dirty="0"/>
          </a:p>
        </p:txBody>
      </p:sp>
      <p:sp>
        <p:nvSpPr>
          <p:cNvPr id="23" name="Carte Personnel &amp; planning"/>
          <p:cNvSpPr/>
          <p:nvPr/>
        </p:nvSpPr>
        <p:spPr>
          <a:xfrm>
            <a:off x="4297680" y="3840480"/>
            <a:ext cx="3520440" cy="2103120"/>
          </a:xfrm>
          <a:prstGeom prst="roundRect">
            <a:avLst>
              <a:gd name="adj" fmla="val 4348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24" name="Pastille FaPeopleGroup"/>
          <p:cNvSpPr/>
          <p:nvPr/>
        </p:nvSpPr>
        <p:spPr>
          <a:xfrm>
            <a:off x="4572000" y="4114800"/>
            <a:ext cx="640080" cy="64008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25" name="Icône FaPeopleGroup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421" y="4281221"/>
            <a:ext cx="307238" cy="307238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4572000" y="48463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430"/>
                </a:solidFill>
              </a:rPr>
              <a:t>Personnel &amp; planning</a:t>
            </a:r>
            <a:endParaRPr lang="en-US" sz="1800" dirty="0"/>
          </a:p>
        </p:txBody>
      </p:sp>
      <p:sp>
        <p:nvSpPr>
          <p:cNvPr id="27" name="Text 20"/>
          <p:cNvSpPr txBox="1"/>
          <p:nvPr/>
        </p:nvSpPr>
        <p:spPr>
          <a:xfrm>
            <a:off x="4572000" y="525780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170"/>
                </a:solidFill>
              </a:rPr>
              <a:t>Besoins, invitations, conflits, congés, véhicules, ordres de mission.</a:t>
            </a:r>
            <a:endParaRPr lang="en-US" sz="1300" dirty="0"/>
          </a:p>
        </p:txBody>
      </p:sp>
      <p:sp>
        <p:nvSpPr>
          <p:cNvPr id="28" name="Carte Application terrain"/>
          <p:cNvSpPr/>
          <p:nvPr/>
        </p:nvSpPr>
        <p:spPr>
          <a:xfrm>
            <a:off x="8046720" y="3840480"/>
            <a:ext cx="3520440" cy="2103120"/>
          </a:xfrm>
          <a:prstGeom prst="roundRect">
            <a:avLst>
              <a:gd name="adj" fmla="val 4348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29" name="Pastille FaMobileScreenButton"/>
          <p:cNvSpPr/>
          <p:nvPr/>
        </p:nvSpPr>
        <p:spPr>
          <a:xfrm>
            <a:off x="8321040" y="4114800"/>
            <a:ext cx="640080" cy="64008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30" name="Icône FaMobileScreenButt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7461" y="4281221"/>
            <a:ext cx="307238" cy="307238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8321040" y="48463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430"/>
                </a:solidFill>
              </a:rPr>
              <a:t>Application terrain</a:t>
            </a:r>
            <a:endParaRPr lang="en-US" sz="1800" dirty="0"/>
          </a:p>
        </p:txBody>
      </p:sp>
      <p:sp>
        <p:nvSpPr>
          <p:cNvPr id="32" name="Text 24"/>
          <p:cNvSpPr txBox="1"/>
          <p:nvPr/>
        </p:nvSpPr>
        <p:spPr>
          <a:xfrm>
            <a:off x="8321040" y="525780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170"/>
                </a:solidFill>
              </a:rPr>
              <a:t>Missions, check-lists, scan du matériel, photos, pointage.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Le directeur voit tout en 10 secondes</a:t>
            </a:r>
            <a:endParaRPr lang="en-US" sz="3200" dirty="0"/>
          </a:p>
        </p:txBody>
      </p:sp>
      <p:sp>
        <p:nvSpPr>
          <p:cNvPr id="3" name="Cadre capture"/>
          <p:cNvSpPr/>
          <p:nvPr/>
        </p:nvSpPr>
        <p:spPr>
          <a:xfrm>
            <a:off x="557784" y="1472184"/>
            <a:ext cx="7388352" cy="4478782"/>
          </a:xfrm>
          <a:prstGeom prst="roundRect">
            <a:avLst>
              <a:gd name="adj" fmla="val 2450"/>
            </a:avLst>
          </a:prstGeom>
          <a:solidFill>
            <a:srgbClr val="17202E"/>
          </a:solidFill>
          <a:ln w="12700">
            <a:solidFill>
              <a:srgbClr val="17202E"/>
            </a:solidFill>
            <a:prstDash val="solid"/>
          </a:ln>
          <a:effectLst>
            <a:outerShdw sx="100000" sy="100000" kx="0" ky="0" algn="bl" rotWithShape="0" blurRad="127000" dist="50800" dir="5400000">
              <a:srgbClr val="000000">
                <a:alpha val="25000"/>
              </a:srgbClr>
            </a:outerShdw>
          </a:effectLst>
        </p:spPr>
      </p:sp>
      <p:pic>
        <p:nvPicPr>
          <p:cNvPr id="4" name="Capture tableau-de-bord.png" descr="/tmp/claude-0/-home-user-MissionConseil/9cce63f1-09ee-522d-85d8-1e16404cea72/scratchpad/deck/img/tableau-de-bo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554480"/>
            <a:ext cx="7223760" cy="4314190"/>
          </a:xfrm>
          <a:prstGeom prst="rect">
            <a:avLst/>
          </a:prstGeom>
        </p:spPr>
      </p:pic>
      <p:sp>
        <p:nvSpPr>
          <p:cNvPr id="5" name="Pastille FaBell"/>
          <p:cNvSpPr/>
          <p:nvPr/>
        </p:nvSpPr>
        <p:spPr>
          <a:xfrm>
            <a:off x="8229600" y="1600200"/>
            <a:ext cx="566928" cy="566928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6" name="Icône FaBell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001" y="1747601"/>
            <a:ext cx="272125" cy="27212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961120" y="1563624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Les alertes du jour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Étapes en retard, factures échues, pénuries, postes non pourvus, matériel non revenu, véhicules.</a:t>
            </a:r>
            <a:endParaRPr lang="en-US" sz="1600" dirty="0"/>
          </a:p>
        </p:txBody>
      </p:sp>
      <p:sp>
        <p:nvSpPr>
          <p:cNvPr id="8" name="Pastille FaTrafficLight"/>
          <p:cNvSpPr/>
          <p:nvPr/>
        </p:nvSpPr>
        <p:spPr>
          <a:xfrm>
            <a:off x="8229600" y="3063240"/>
            <a:ext cx="566928" cy="566928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9" name="Icône FaTrafficLight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001" y="3210641"/>
            <a:ext cx="272125" cy="272125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8961120" y="3026664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Des voyants par dossier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A à G pour la procédure, puis matériel, équipe et facturation : rouge = à traiter.</a:t>
            </a:r>
            <a:endParaRPr lang="en-US" sz="1600" dirty="0"/>
          </a:p>
        </p:txBody>
      </p:sp>
      <p:sp>
        <p:nvSpPr>
          <p:cNvPr id="11" name="Pastille FaChartColumn"/>
          <p:cNvSpPr/>
          <p:nvPr/>
        </p:nvSpPr>
        <p:spPr>
          <a:xfrm>
            <a:off x="8229600" y="4526280"/>
            <a:ext cx="566928" cy="566928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12" name="Icône FaChartColum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001" y="4673681"/>
            <a:ext cx="272125" cy="272125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8961120" y="4489704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L'argent, clairement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CA facturé, encaissé, reste à encaisser et carnet de commandes, sur 12 mois.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Votre procédure de 146 étapes, automatisée</a:t>
            </a:r>
            <a:endParaRPr lang="en-US" sz="3200" dirty="0"/>
          </a:p>
        </p:txBody>
      </p:sp>
      <p:sp>
        <p:nvSpPr>
          <p:cNvPr id="3" name="Cadre capture"/>
          <p:cNvSpPr/>
          <p:nvPr/>
        </p:nvSpPr>
        <p:spPr>
          <a:xfrm>
            <a:off x="4718304" y="1472184"/>
            <a:ext cx="6931152" cy="4205732"/>
          </a:xfrm>
          <a:prstGeom prst="roundRect">
            <a:avLst>
              <a:gd name="adj" fmla="val 2609"/>
            </a:avLst>
          </a:prstGeom>
          <a:solidFill>
            <a:srgbClr val="17202E"/>
          </a:solidFill>
          <a:ln w="12700">
            <a:solidFill>
              <a:srgbClr val="17202E"/>
            </a:solidFill>
            <a:prstDash val="solid"/>
          </a:ln>
          <a:effectLst>
            <a:outerShdw sx="100000" sy="100000" kx="0" ky="0" algn="bl" rotWithShape="0" blurRad="127000" dist="50800" dir="5400000">
              <a:srgbClr val="000000">
                <a:alpha val="25000"/>
              </a:srgbClr>
            </a:outerShdw>
          </a:effectLst>
        </p:spPr>
      </p:sp>
      <p:pic>
        <p:nvPicPr>
          <p:cNvPr id="4" name="Capture procedure.png" descr="/tmp/claude-0/-home-user-MissionConseil/9cce63f1-09ee-522d-85d8-1e16404cea72/scratchpad/deck/img/procedu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0600" y="1554480"/>
            <a:ext cx="6766560" cy="40411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08760"/>
            <a:ext cx="3931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430"/>
                </a:solidFill>
              </a:rPr>
              <a:t>Chaque nouveau dossier reçoit ses 146 étapes, avec le bon responsable et une date limite calculée comme dans votre fichier :</a:t>
            </a:r>
            <a:endParaRPr lang="en-US" sz="1500" dirty="0"/>
          </a:p>
        </p:txBody>
      </p:sp>
      <p:sp>
        <p:nvSpPr>
          <p:cNvPr id="6" name="Règle Réception + 1 j"/>
          <p:cNvSpPr/>
          <p:nvPr/>
        </p:nvSpPr>
        <p:spPr>
          <a:xfrm>
            <a:off x="548640" y="2697480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26974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Réception + 1 j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2423160" y="269748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430"/>
                </a:solidFill>
              </a:rPr>
              <a:t>Réunion de qualification</a:t>
            </a:r>
            <a:endParaRPr lang="en-US" sz="1300" dirty="0"/>
          </a:p>
        </p:txBody>
      </p:sp>
      <p:sp>
        <p:nvSpPr>
          <p:cNvPr id="9" name="Règle Confirmation + 3 j"/>
          <p:cNvSpPr/>
          <p:nvPr/>
        </p:nvSpPr>
        <p:spPr>
          <a:xfrm>
            <a:off x="548640" y="3410712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3410712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Confirmation + 3 j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2423160" y="3410712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430"/>
                </a:solidFill>
              </a:rPr>
              <a:t>Bon de commande achat</a:t>
            </a:r>
            <a:endParaRPr lang="en-US" sz="1300" dirty="0"/>
          </a:p>
        </p:txBody>
      </p:sp>
      <p:sp>
        <p:nvSpPr>
          <p:cNvPr id="12" name="Règle Événement − 1 j"/>
          <p:cNvSpPr/>
          <p:nvPr/>
        </p:nvSpPr>
        <p:spPr>
          <a:xfrm>
            <a:off x="548640" y="4123944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4123944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Événement − 1 j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2423160" y="4123944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430"/>
                </a:solidFill>
              </a:rPr>
              <a:t>Bon de sortie, ordre de mission</a:t>
            </a:r>
            <a:endParaRPr lang="en-US" sz="1300" dirty="0"/>
          </a:p>
        </p:txBody>
      </p:sp>
      <p:sp>
        <p:nvSpPr>
          <p:cNvPr id="15" name="Règle Événement + 30 j"/>
          <p:cNvSpPr/>
          <p:nvPr/>
        </p:nvSpPr>
        <p:spPr>
          <a:xfrm>
            <a:off x="548640" y="4837176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48640" y="4837176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Événement + 30 j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2423160" y="4837176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430"/>
                </a:solidFill>
              </a:rPr>
              <a:t>Paiement des fournisseurs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56235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2A78D6"/>
                </a:solidFill>
              </a:rPr>
              <a:t>Si une date change, toutes les échéances suivent.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Matériel : plus jamais de double réservation</a:t>
            </a:r>
            <a:endParaRPr lang="en-US" sz="3200" dirty="0"/>
          </a:p>
        </p:txBody>
      </p:sp>
      <p:sp>
        <p:nvSpPr>
          <p:cNvPr id="3" name="Cadre capture"/>
          <p:cNvSpPr/>
          <p:nvPr/>
        </p:nvSpPr>
        <p:spPr>
          <a:xfrm>
            <a:off x="557784" y="1472184"/>
            <a:ext cx="7388352" cy="4478782"/>
          </a:xfrm>
          <a:prstGeom prst="roundRect">
            <a:avLst>
              <a:gd name="adj" fmla="val 2450"/>
            </a:avLst>
          </a:prstGeom>
          <a:solidFill>
            <a:srgbClr val="17202E"/>
          </a:solidFill>
          <a:ln w="12700">
            <a:solidFill>
              <a:srgbClr val="17202E"/>
            </a:solidFill>
            <a:prstDash val="solid"/>
          </a:ln>
          <a:effectLst>
            <a:outerShdw sx="100000" sy="100000" kx="0" ky="0" algn="bl" rotWithShape="0" blurRad="127000" dist="50800" dir="5400000">
              <a:srgbClr val="000000">
                <a:alpha val="25000"/>
              </a:srgbClr>
            </a:outerShdw>
          </a:effectLst>
        </p:spPr>
      </p:sp>
      <p:pic>
        <p:nvPicPr>
          <p:cNvPr id="4" name="Capture materiel.png" descr="/tmp/claude-0/-home-user-MissionConseil/9cce63f1-09ee-522d-85d8-1e16404cea72/scratchpad/deck/img/materie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554480"/>
            <a:ext cx="7223760" cy="4314190"/>
          </a:xfrm>
          <a:prstGeom prst="rect">
            <a:avLst/>
          </a:prstGeom>
        </p:spPr>
      </p:pic>
      <p:sp>
        <p:nvSpPr>
          <p:cNvPr id="5" name="Pastille FaCalendarCheck"/>
          <p:cNvSpPr/>
          <p:nvPr/>
        </p:nvSpPr>
        <p:spPr>
          <a:xfrm>
            <a:off x="8229600" y="1600200"/>
            <a:ext cx="566928" cy="566928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6" name="Icône FaCalendarCheck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001" y="1747601"/>
            <a:ext cx="272125" cy="27212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961120" y="1563624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Disponibilité jour par jour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Vérifiée sur toute la période, montage et démontage compris.</a:t>
            </a:r>
            <a:endParaRPr lang="en-US" sz="1600" dirty="0"/>
          </a:p>
        </p:txBody>
      </p:sp>
      <p:sp>
        <p:nvSpPr>
          <p:cNvPr id="8" name="Pastille FaHandshake"/>
          <p:cNvSpPr/>
          <p:nvPr/>
        </p:nvSpPr>
        <p:spPr>
          <a:xfrm>
            <a:off x="8229600" y="3063240"/>
            <a:ext cx="566928" cy="566928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9" name="Icône FaHandshak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001" y="3210641"/>
            <a:ext cx="272125" cy="272125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8961120" y="3026664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Pénurie = sous-location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Un clic pour demander le manque à un confrère.</a:t>
            </a:r>
            <a:endParaRPr lang="en-US" sz="1600" dirty="0"/>
          </a:p>
        </p:txBody>
      </p:sp>
      <p:sp>
        <p:nvSpPr>
          <p:cNvPr id="11" name="Pastille FaTruckRampBox"/>
          <p:cNvSpPr/>
          <p:nvPr/>
        </p:nvSpPr>
        <p:spPr>
          <a:xfrm>
            <a:off x="8229600" y="4526280"/>
            <a:ext cx="566928" cy="566928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12" name="Icône FaTruckRampBox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001" y="4673681"/>
            <a:ext cx="272125" cy="272125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8961120" y="4489704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Sorties et retours tracés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Bon de sortie, scan, bon de retour ; les manquants partent en maintenance.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Devis et factures conformes au Maroc</a:t>
            </a:r>
            <a:endParaRPr lang="en-US" sz="3200" dirty="0"/>
          </a:p>
        </p:txBody>
      </p:sp>
      <p:sp>
        <p:nvSpPr>
          <p:cNvPr id="3" name="Cadre capture"/>
          <p:cNvSpPr/>
          <p:nvPr/>
        </p:nvSpPr>
        <p:spPr>
          <a:xfrm>
            <a:off x="4718304" y="1472184"/>
            <a:ext cx="6931152" cy="4205732"/>
          </a:xfrm>
          <a:prstGeom prst="roundRect">
            <a:avLst>
              <a:gd name="adj" fmla="val 2609"/>
            </a:avLst>
          </a:prstGeom>
          <a:solidFill>
            <a:srgbClr val="17202E"/>
          </a:solidFill>
          <a:ln w="12700">
            <a:solidFill>
              <a:srgbClr val="17202E"/>
            </a:solidFill>
            <a:prstDash val="solid"/>
          </a:ln>
          <a:effectLst>
            <a:outerShdw sx="100000" sy="100000" kx="0" ky="0" algn="bl" rotWithShape="0" blurRad="127000" dist="50800" dir="5400000">
              <a:srgbClr val="000000">
                <a:alpha val="25000"/>
              </a:srgbClr>
            </a:outerShdw>
          </a:effectLst>
        </p:spPr>
      </p:sp>
      <p:pic>
        <p:nvPicPr>
          <p:cNvPr id="4" name="Capture facture.png" descr="/tmp/claude-0/-home-user-MissionConseil/9cce63f1-09ee-522d-85d8-1e16404cea72/scratchpad/deck/img/factu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0600" y="1554480"/>
            <a:ext cx="6766560" cy="40411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0876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430"/>
                </a:solidFill>
              </a:rPr>
              <a:t>Le devis se remplit depuis le matériel et l'équipe du dossier ; accepté, il confirme le dossier et devient facture.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514600"/>
            <a:ext cx="40233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✓"/>
            </a:pPr>
            <a:r>
              <a:rPr lang="en-US" sz="1400" dirty="0">
                <a:solidFill>
                  <a:srgbClr val="1F2430"/>
                </a:solidFill>
              </a:rPr>
              <a:t>Numérotation continue par société et par année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✓"/>
            </a:pPr>
            <a:r>
              <a:rPr lang="en-US" sz="1400" dirty="0">
                <a:solidFill>
                  <a:srgbClr val="1F2430"/>
                </a:solidFill>
              </a:rPr>
              <a:t>ICE du client, TVA par taux, HT / TTC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✓"/>
            </a:pPr>
            <a:r>
              <a:rPr lang="en-US" sz="1400" dirty="0">
                <a:solidFill>
                  <a:srgbClr val="1F2430"/>
                </a:solidFill>
              </a:rPr>
              <a:t>Montant TTC en toutes lettres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✓"/>
            </a:pPr>
            <a:r>
              <a:rPr lang="en-US" sz="1400" dirty="0">
                <a:solidFill>
                  <a:srgbClr val="1F2430"/>
                </a:solidFill>
              </a:rPr>
              <a:t>ICE, IF, RC, Patente, CNSS de la société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✓"/>
            </a:pPr>
            <a:r>
              <a:rPr lang="en-US" sz="1400" dirty="0">
                <a:solidFill>
                  <a:srgbClr val="1F2430"/>
                </a:solidFill>
              </a:rPr>
              <a:t>Proforma, acompte, facture finale, avoir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✓"/>
            </a:pPr>
            <a:r>
              <a:rPr lang="en-US" sz="1400" dirty="0">
                <a:solidFill>
                  <a:srgbClr val="1F2430"/>
                </a:solidFill>
              </a:rPr>
              <a:t>Paiements partiels, échéances, relances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Équipes et véhicules planifiés sans conflit</a:t>
            </a:r>
            <a:endParaRPr lang="en-US" sz="3200" dirty="0"/>
          </a:p>
        </p:txBody>
      </p:sp>
      <p:sp>
        <p:nvSpPr>
          <p:cNvPr id="3" name="Cadre capture"/>
          <p:cNvSpPr/>
          <p:nvPr/>
        </p:nvSpPr>
        <p:spPr>
          <a:xfrm>
            <a:off x="557784" y="1472184"/>
            <a:ext cx="7388352" cy="4478782"/>
          </a:xfrm>
          <a:prstGeom prst="roundRect">
            <a:avLst>
              <a:gd name="adj" fmla="val 2450"/>
            </a:avLst>
          </a:prstGeom>
          <a:solidFill>
            <a:srgbClr val="17202E"/>
          </a:solidFill>
          <a:ln w="12700">
            <a:solidFill>
              <a:srgbClr val="17202E"/>
            </a:solidFill>
            <a:prstDash val="solid"/>
          </a:ln>
          <a:effectLst>
            <a:outerShdw sx="100000" sy="100000" kx="0" ky="0" algn="bl" rotWithShape="0" blurRad="127000" dist="50800" dir="5400000">
              <a:srgbClr val="000000">
                <a:alpha val="25000"/>
              </a:srgbClr>
            </a:outerShdw>
          </a:effectLst>
        </p:spPr>
      </p:sp>
      <p:pic>
        <p:nvPicPr>
          <p:cNvPr id="4" name="Capture planning.png" descr="/tmp/claude-0/-home-user-MissionConseil/9cce63f1-09ee-522d-85d8-1e16404cea72/scratchpad/deck/img/plann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554480"/>
            <a:ext cx="7223760" cy="4314190"/>
          </a:xfrm>
          <a:prstGeom prst="rect">
            <a:avLst/>
          </a:prstGeom>
        </p:spPr>
      </p:pic>
      <p:sp>
        <p:nvSpPr>
          <p:cNvPr id="5" name="Pastille FaUserCheck"/>
          <p:cNvSpPr/>
          <p:nvPr/>
        </p:nvSpPr>
        <p:spPr>
          <a:xfrm>
            <a:off x="8229600" y="1600200"/>
            <a:ext cx="566928" cy="566928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6" name="Icône FaUserCheck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001" y="1747601"/>
            <a:ext cx="272125" cy="27212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961120" y="1563624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Besoins et postes pourvus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Pour chaque dossier : 2 techniciens son, 4 hôtesses… et qui est confirmé.</a:t>
            </a:r>
            <a:endParaRPr lang="en-US" sz="1600" dirty="0"/>
          </a:p>
        </p:txBody>
      </p:sp>
      <p:sp>
        <p:nvSpPr>
          <p:cNvPr id="8" name="Pastille FaEnvelopeOpenText"/>
          <p:cNvSpPr/>
          <p:nvPr/>
        </p:nvSpPr>
        <p:spPr>
          <a:xfrm>
            <a:off x="8229600" y="3063240"/>
            <a:ext cx="566928" cy="566928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9" name="Icône FaEnvelopeOpenText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001" y="3210641"/>
            <a:ext cx="272125" cy="272125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8961120" y="3026664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Invitations par téléphone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La personne accepte ou refuse ; l'ERP signale congés et doubles affectations.</a:t>
            </a:r>
            <a:endParaRPr lang="en-US" sz="1600" dirty="0"/>
          </a:p>
        </p:txBody>
      </p:sp>
      <p:sp>
        <p:nvSpPr>
          <p:cNvPr id="11" name="Pastille FaFileSignature"/>
          <p:cNvSpPr/>
          <p:nvPr/>
        </p:nvSpPr>
        <p:spPr>
          <a:xfrm>
            <a:off x="8229600" y="4526280"/>
            <a:ext cx="566928" cy="566928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12" name="Icône FaFileSignatur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001" y="4673681"/>
            <a:ext cx="272125" cy="272125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8961120" y="4489704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Ordre de mission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Équipe, véhicules, lieu, horaires, prêt à imprimer et à signer.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L'application des équipes sur le terrain</a:t>
            </a:r>
            <a:endParaRPr lang="en-US" sz="3200" dirty="0"/>
          </a:p>
        </p:txBody>
      </p:sp>
      <p:sp>
        <p:nvSpPr>
          <p:cNvPr id="3" name="Cadre capture"/>
          <p:cNvSpPr/>
          <p:nvPr/>
        </p:nvSpPr>
        <p:spPr>
          <a:xfrm>
            <a:off x="649224" y="1472184"/>
            <a:ext cx="2313432" cy="4814902"/>
          </a:xfrm>
          <a:prstGeom prst="roundRect">
            <a:avLst>
              <a:gd name="adj" fmla="val 4743"/>
            </a:avLst>
          </a:prstGeom>
          <a:solidFill>
            <a:srgbClr val="17202E"/>
          </a:solidFill>
          <a:ln w="12700">
            <a:solidFill>
              <a:srgbClr val="17202E"/>
            </a:solidFill>
            <a:prstDash val="solid"/>
          </a:ln>
          <a:effectLst>
            <a:outerShdw sx="100000" sy="100000" kx="0" ky="0" algn="bl" rotWithShape="0" blurRad="127000" dist="50800" dir="5400000">
              <a:srgbClr val="000000">
                <a:alpha val="25000"/>
              </a:srgbClr>
            </a:outerShdw>
          </a:effectLst>
        </p:spPr>
      </p:sp>
      <p:pic>
        <p:nvPicPr>
          <p:cNvPr id="4" name="Capture terrain-1.png" descr="/tmp/claude-0/-home-user-MissionConseil/9cce63f1-09ee-522d-85d8-1e16404cea72/scratchpad/deck/img/terrain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554480"/>
            <a:ext cx="2148840" cy="4650310"/>
          </a:xfrm>
          <a:prstGeom prst="rect">
            <a:avLst/>
          </a:prstGeom>
        </p:spPr>
      </p:pic>
      <p:sp>
        <p:nvSpPr>
          <p:cNvPr id="5" name="Cadre capture"/>
          <p:cNvSpPr/>
          <p:nvPr/>
        </p:nvSpPr>
        <p:spPr>
          <a:xfrm>
            <a:off x="3163824" y="1472184"/>
            <a:ext cx="2313432" cy="4814902"/>
          </a:xfrm>
          <a:prstGeom prst="roundRect">
            <a:avLst>
              <a:gd name="adj" fmla="val 4743"/>
            </a:avLst>
          </a:prstGeom>
          <a:solidFill>
            <a:srgbClr val="17202E"/>
          </a:solidFill>
          <a:ln w="12700">
            <a:solidFill>
              <a:srgbClr val="17202E"/>
            </a:solidFill>
            <a:prstDash val="solid"/>
          </a:ln>
          <a:effectLst>
            <a:outerShdw sx="100000" sy="100000" kx="0" ky="0" algn="bl" rotWithShape="0" blurRad="127000" dist="50800" dir="5400000">
              <a:srgbClr val="000000">
                <a:alpha val="25000"/>
              </a:srgbClr>
            </a:outerShdw>
          </a:effectLst>
        </p:spPr>
      </p:sp>
      <p:pic>
        <p:nvPicPr>
          <p:cNvPr id="6" name="Capture terrain-2.png" descr="/tmp/claude-0/-home-user-MissionConseil/9cce63f1-09ee-522d-85d8-1e16404cea72/scratchpad/deck/img/terrain-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120" y="1554480"/>
            <a:ext cx="2148840" cy="4650310"/>
          </a:xfrm>
          <a:prstGeom prst="rect">
            <a:avLst/>
          </a:prstGeom>
        </p:spPr>
      </p:pic>
      <p:sp>
        <p:nvSpPr>
          <p:cNvPr id="7" name="Pastille FaListCheck"/>
          <p:cNvSpPr/>
          <p:nvPr/>
        </p:nvSpPr>
        <p:spPr>
          <a:xfrm>
            <a:off x="6035040" y="1554480"/>
            <a:ext cx="566928" cy="56692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8" name="Icône FaListCheck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441" y="1701881"/>
            <a:ext cx="272125" cy="272125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6766560" y="1517904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Ma journée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Missions, adresse, équipe, check-list : chargement, installation, tests, démontage.</a:t>
            </a:r>
            <a:endParaRPr lang="en-US" sz="1600" dirty="0"/>
          </a:p>
        </p:txBody>
      </p:sp>
      <p:sp>
        <p:nvSpPr>
          <p:cNvPr id="10" name="Pastille FaQrcode"/>
          <p:cNvSpPr/>
          <p:nvPr/>
        </p:nvSpPr>
        <p:spPr>
          <a:xfrm>
            <a:off x="6035040" y="2697480"/>
            <a:ext cx="566928" cy="56692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11" name="Icône FaQrcod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441" y="2844881"/>
            <a:ext cx="272125" cy="272125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6766560" y="2660904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Scan du matériel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À la sortie, sur site et au retour, avec l'appareil photo du téléphone.</a:t>
            </a:r>
            <a:endParaRPr lang="en-US" sz="1600" dirty="0"/>
          </a:p>
        </p:txBody>
      </p:sp>
      <p:sp>
        <p:nvSpPr>
          <p:cNvPr id="13" name="Pastille FaCamera"/>
          <p:cNvSpPr/>
          <p:nvPr/>
        </p:nvSpPr>
        <p:spPr>
          <a:xfrm>
            <a:off x="6035040" y="3840480"/>
            <a:ext cx="566928" cy="56692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14" name="Icône FaCamera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441" y="3987881"/>
            <a:ext cx="272125" cy="272125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6766560" y="3803904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Photos et incidents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Photos rattachées au dossier, problème signalé au bureau en direct.</a:t>
            </a:r>
            <a:endParaRPr lang="en-US" sz="1600" dirty="0"/>
          </a:p>
        </p:txBody>
      </p:sp>
      <p:sp>
        <p:nvSpPr>
          <p:cNvPr id="16" name="Pastille FaWifi"/>
          <p:cNvSpPr/>
          <p:nvPr/>
        </p:nvSpPr>
        <p:spPr>
          <a:xfrm>
            <a:off x="6035040" y="4983480"/>
            <a:ext cx="566928" cy="56692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17" name="Icône FaWifi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2441" y="5130881"/>
            <a:ext cx="272125" cy="272125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6766560" y="4946904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Même sans réseau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Tout s'enregistre sur le téléphone et part dès que le réseau revient.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Le parcours d'un dossier, de la demande à la clôture</a:t>
            </a:r>
            <a:endParaRPr lang="en-US" sz="3200" dirty="0"/>
          </a:p>
        </p:txBody>
      </p:sp>
      <p:sp>
        <p:nvSpPr>
          <p:cNvPr id="3" name="Fil du parcours"/>
          <p:cNvSpPr/>
          <p:nvPr/>
        </p:nvSpPr>
        <p:spPr>
          <a:xfrm>
            <a:off x="1338943" y="2514600"/>
            <a:ext cx="9483634" cy="0"/>
          </a:xfrm>
          <a:prstGeom prst="line">
            <a:avLst/>
          </a:prstGeom>
          <a:noFill/>
          <a:ln w="25400">
            <a:solidFill>
              <a:srgbClr val="8A92A3"/>
            </a:solidFill>
            <a:prstDash val="dash"/>
          </a:ln>
        </p:spPr>
      </p:sp>
      <p:sp>
        <p:nvSpPr>
          <p:cNvPr id="4" name="Pastille FaInbox"/>
          <p:cNvSpPr/>
          <p:nvPr/>
        </p:nvSpPr>
        <p:spPr>
          <a:xfrm>
            <a:off x="927463" y="2103120"/>
            <a:ext cx="822960" cy="82296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5" name="Icône FaInbox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1432" y="2317090"/>
            <a:ext cx="395021" cy="39502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27463" y="160020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A92A3"/>
                </a:solidFill>
              </a:rPr>
              <a:t>1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3108960"/>
            <a:ext cx="14891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430"/>
                </a:solidFill>
              </a:rPr>
              <a:t>Demande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21792" y="3520440"/>
            <a:ext cx="143430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170"/>
                </a:solidFill>
              </a:rPr>
              <a:t>Dossier créé, 146 étapes générées</a:t>
            </a:r>
            <a:endParaRPr lang="en-US" sz="1200" dirty="0"/>
          </a:p>
        </p:txBody>
      </p:sp>
      <p:sp>
        <p:nvSpPr>
          <p:cNvPr id="9" name="Pastille FaFileInvoice"/>
          <p:cNvSpPr/>
          <p:nvPr/>
        </p:nvSpPr>
        <p:spPr>
          <a:xfrm>
            <a:off x="2508069" y="2103120"/>
            <a:ext cx="822960" cy="82296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10" name="Icône FaFileInvoic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38" y="2317090"/>
            <a:ext cx="395021" cy="395021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508069" y="160020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A92A3"/>
                </a:solidFill>
              </a:rPr>
              <a:t>2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2174966" y="3108960"/>
            <a:ext cx="14891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430"/>
                </a:solidFill>
              </a:rPr>
              <a:t>Devis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2202398" y="3520440"/>
            <a:ext cx="143430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170"/>
                </a:solidFill>
              </a:rPr>
              <a:t>Depuis le matériel et l'équipe</a:t>
            </a:r>
            <a:endParaRPr lang="en-US" sz="1200" dirty="0"/>
          </a:p>
        </p:txBody>
      </p:sp>
      <p:sp>
        <p:nvSpPr>
          <p:cNvPr id="14" name="Pastille FaCircleCheck"/>
          <p:cNvSpPr/>
          <p:nvPr/>
        </p:nvSpPr>
        <p:spPr>
          <a:xfrm>
            <a:off x="4088674" y="2103120"/>
            <a:ext cx="822960" cy="82296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15" name="Icône FaCircleCheck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644" y="2317090"/>
            <a:ext cx="395021" cy="395021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088674" y="160020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A92A3"/>
                </a:solidFill>
              </a:rPr>
              <a:t>3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3755571" y="3108960"/>
            <a:ext cx="14891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430"/>
                </a:solidFill>
              </a:rPr>
              <a:t>Confirmation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3783003" y="3520440"/>
            <a:ext cx="143430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170"/>
                </a:solidFill>
              </a:rPr>
              <a:t>Devis accepté, acompte facturé</a:t>
            </a:r>
            <a:endParaRPr lang="en-US" sz="1200" dirty="0"/>
          </a:p>
        </p:txBody>
      </p:sp>
      <p:sp>
        <p:nvSpPr>
          <p:cNvPr id="19" name="Pastille FaCalendarDays"/>
          <p:cNvSpPr/>
          <p:nvPr/>
        </p:nvSpPr>
        <p:spPr>
          <a:xfrm>
            <a:off x="5669280" y="2103120"/>
            <a:ext cx="822960" cy="82296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20" name="Icône FaCalendarDays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3250" y="2317090"/>
            <a:ext cx="395021" cy="395021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160020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A92A3"/>
                </a:solidFill>
              </a:rPr>
              <a:t>4</a:t>
            </a:r>
            <a:endParaRPr lang="en-US" sz="1300" dirty="0"/>
          </a:p>
        </p:txBody>
      </p:sp>
      <p:sp>
        <p:nvSpPr>
          <p:cNvPr id="22" name="Text 16"/>
          <p:cNvSpPr txBox="1"/>
          <p:nvPr/>
        </p:nvSpPr>
        <p:spPr>
          <a:xfrm>
            <a:off x="5336177" y="3108960"/>
            <a:ext cx="14891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430"/>
                </a:solidFill>
              </a:rPr>
              <a:t>Préparation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5363609" y="3520440"/>
            <a:ext cx="143430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170"/>
                </a:solidFill>
              </a:rPr>
              <a:t>Équipe invitée, matériel réservé</a:t>
            </a:r>
            <a:endParaRPr lang="en-US" sz="1200" dirty="0"/>
          </a:p>
        </p:txBody>
      </p:sp>
      <p:sp>
        <p:nvSpPr>
          <p:cNvPr id="24" name="Pastille FaTruckFast"/>
          <p:cNvSpPr/>
          <p:nvPr/>
        </p:nvSpPr>
        <p:spPr>
          <a:xfrm>
            <a:off x="7249886" y="2103120"/>
            <a:ext cx="822960" cy="82296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25" name="Icône FaTruckFast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855" y="2317090"/>
            <a:ext cx="395021" cy="395021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249886" y="160020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A92A3"/>
                </a:solidFill>
              </a:rPr>
              <a:t>5</a:t>
            </a:r>
            <a:endParaRPr lang="en-US" sz="1300" dirty="0"/>
          </a:p>
        </p:txBody>
      </p:sp>
      <p:sp>
        <p:nvSpPr>
          <p:cNvPr id="27" name="Text 20"/>
          <p:cNvSpPr txBox="1"/>
          <p:nvPr/>
        </p:nvSpPr>
        <p:spPr>
          <a:xfrm>
            <a:off x="6916783" y="3108960"/>
            <a:ext cx="14891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430"/>
                </a:solidFill>
              </a:rPr>
              <a:t>Exploitation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6944215" y="3520440"/>
            <a:ext cx="143430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170"/>
                </a:solidFill>
              </a:rPr>
              <a:t>Sortie, scan, check-lists, photos</a:t>
            </a:r>
            <a:endParaRPr lang="en-US" sz="1200" dirty="0"/>
          </a:p>
        </p:txBody>
      </p:sp>
      <p:sp>
        <p:nvSpPr>
          <p:cNvPr id="29" name="Pastille FaRotateLeft"/>
          <p:cNvSpPr/>
          <p:nvPr/>
        </p:nvSpPr>
        <p:spPr>
          <a:xfrm>
            <a:off x="8830491" y="2103120"/>
            <a:ext cx="822960" cy="82296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30" name="Icône FaRotateLeft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4461" y="2317090"/>
            <a:ext cx="395021" cy="395021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8830491" y="160020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A92A3"/>
                </a:solidFill>
              </a:rPr>
              <a:t>6</a:t>
            </a:r>
            <a:endParaRPr lang="en-US" sz="1300" dirty="0"/>
          </a:p>
        </p:txBody>
      </p:sp>
      <p:sp>
        <p:nvSpPr>
          <p:cNvPr id="32" name="Text 24"/>
          <p:cNvSpPr txBox="1"/>
          <p:nvPr/>
        </p:nvSpPr>
        <p:spPr>
          <a:xfrm>
            <a:off x="8497389" y="3108960"/>
            <a:ext cx="14891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430"/>
                </a:solidFill>
              </a:rPr>
              <a:t>Retour</a:t>
            </a:r>
            <a:endParaRPr lang="en-US" sz="1600" dirty="0"/>
          </a:p>
        </p:txBody>
      </p:sp>
      <p:sp>
        <p:nvSpPr>
          <p:cNvPr id="33" name="Text 25"/>
          <p:cNvSpPr txBox="1"/>
          <p:nvPr/>
        </p:nvSpPr>
        <p:spPr>
          <a:xfrm>
            <a:off x="8524821" y="3520440"/>
            <a:ext cx="143430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170"/>
                </a:solidFill>
              </a:rPr>
              <a:t>Pointage, manquants, maintenance</a:t>
            </a:r>
            <a:endParaRPr lang="en-US" sz="1200" dirty="0"/>
          </a:p>
        </p:txBody>
      </p:sp>
      <p:sp>
        <p:nvSpPr>
          <p:cNvPr id="34" name="Pastille FaFlagCheckered"/>
          <p:cNvSpPr/>
          <p:nvPr/>
        </p:nvSpPr>
        <p:spPr>
          <a:xfrm>
            <a:off x="10411097" y="2103120"/>
            <a:ext cx="822960" cy="82296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35" name="Icône FaFlagCheckered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25067" y="2317090"/>
            <a:ext cx="395021" cy="395021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10411097" y="160020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A92A3"/>
                </a:solidFill>
              </a:rPr>
              <a:t>7</a:t>
            </a:r>
            <a:endParaRPr lang="en-US" sz="1300" dirty="0"/>
          </a:p>
        </p:txBody>
      </p:sp>
      <p:sp>
        <p:nvSpPr>
          <p:cNvPr id="37" name="Text 28"/>
          <p:cNvSpPr txBox="1"/>
          <p:nvPr/>
        </p:nvSpPr>
        <p:spPr>
          <a:xfrm>
            <a:off x="10077994" y="3108960"/>
            <a:ext cx="14891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430"/>
                </a:solidFill>
              </a:rPr>
              <a:t>Clôture</a:t>
            </a:r>
            <a:endParaRPr lang="en-US" sz="1600" dirty="0"/>
          </a:p>
        </p:txBody>
      </p:sp>
      <p:sp>
        <p:nvSpPr>
          <p:cNvPr id="38" name="Text 29"/>
          <p:cNvSpPr txBox="1"/>
          <p:nvPr/>
        </p:nvSpPr>
        <p:spPr>
          <a:xfrm>
            <a:off x="10105426" y="3520440"/>
            <a:ext cx="143430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170"/>
                </a:solidFill>
              </a:rPr>
              <a:t>Facture finale, paiement, archivage</a:t>
            </a:r>
            <a:endParaRPr lang="en-US" sz="1200" dirty="0"/>
          </a:p>
        </p:txBody>
      </p:sp>
      <p:sp>
        <p:nvSpPr>
          <p:cNvPr id="39" name="Encadré parcours"/>
          <p:cNvSpPr/>
          <p:nvPr/>
        </p:nvSpPr>
        <p:spPr>
          <a:xfrm>
            <a:off x="548640" y="4800600"/>
            <a:ext cx="11064240" cy="1097280"/>
          </a:xfrm>
          <a:prstGeom prst="roundRect">
            <a:avLst>
              <a:gd name="adj" fmla="val 8333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40" name="Text 31"/>
          <p:cNvSpPr txBox="1"/>
          <p:nvPr/>
        </p:nvSpPr>
        <p:spPr>
          <a:xfrm>
            <a:off x="822960" y="48006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430"/>
                </a:solidFill>
              </a:rPr>
              <a:t>À chaque étape, </a:t>
            </a:r>
            <a:pPr indent="0" marL="0">
              <a:buNone/>
            </a:pPr>
            <a:r>
              <a:rPr lang="en-US" sz="1600" b="1" dirty="0">
                <a:solidFill>
                  <a:srgbClr val="2A78D6"/>
                </a:solidFill>
              </a:rPr>
              <a:t>le tableau de bord se met à jour tout seul</a:t>
            </a:r>
            <a:pPr indent="0" marL="0">
              <a:buNone/>
            </a:pPr>
            <a:r>
              <a:rPr lang="en-US" sz="1600" dirty="0">
                <a:solidFill>
                  <a:srgbClr val="1F2430"/>
                </a:solidFill>
              </a:rPr>
              <a:t> : le directeur voit où en est chaque dossier sans demander à personne, et chacun voit ce qu'il a à faire aujourd'hui.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Pourquoi un outil dédié plutôt qu'un logiciel standard</a:t>
            </a:r>
            <a:endParaRPr lang="en-US" sz="3200" dirty="0"/>
          </a:p>
        </p:txBody>
      </p:sp>
      <p:graphicFrame>
        <p:nvGraphicFramePr>
          <p:cNvPr id="13" name="Tableau comparatif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642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3840480"/>
                <a:gridCol w="41148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Critère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20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Logiciel standard (type RENTMAN)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20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ERP Événementiel dédié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202E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Votre procédure de 146 étapes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5B6170"/>
                          </a:solidFill>
                        </a:rPr>
                        <a:t>Check-lists génériques, à recréer à la main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Intégrée, avec dates limites et responsables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Deux sociétés, MC et EN DIRECT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5B6170"/>
                          </a:solidFill>
                        </a:rPr>
                        <a:t>À configurer, selon l'offre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Prévu dès le départ : numérotation et documents séparés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Factures marocaines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5B6170"/>
                          </a:solidFill>
                        </a:rPr>
                        <a:t>Modèle générique à adapter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ICE, IF, RC, TVA, montant en lettres, avoirs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Vos données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5B6170"/>
                          </a:solidFill>
                        </a:rPr>
                        <a:t>Chez l'éditeur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Sur votre serveur, sauvegardées chaque jour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Coût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5B6170"/>
                          </a:solidFill>
                        </a:rPr>
                        <a:t>Abonnement par utilisateur, chaque mois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Outil qui vous appartient ; maintenance à convenir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Évolutions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5B6170"/>
                          </a:solidFill>
                        </a:rPr>
                        <a:t>Selon la feuille de route de l'éditeur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Selon vos besoins, lot par lot</a:t>
                      </a:r>
                      <a:endParaRPr lang="en-US" sz="1400" dirty="0"/>
                    </a:p>
                  </a:txBody>
                  <a:tcPr marL="137160" marR="137160" marT="54864" marB="54864" anchor="ctr">
                    <a:lnL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Une solution moderne, sûre et simple à utiliser</a:t>
            </a:r>
            <a:endParaRPr lang="en-US" sz="3200" dirty="0"/>
          </a:p>
        </p:txBody>
      </p:sp>
      <p:sp>
        <p:nvSpPr>
          <p:cNvPr id="3" name="Pastille FaDisplay"/>
          <p:cNvSpPr/>
          <p:nvPr/>
        </p:nvSpPr>
        <p:spPr>
          <a:xfrm>
            <a:off x="548640" y="1737360"/>
            <a:ext cx="566928" cy="56692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4" name="Icône FaDisplay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041" y="1884761"/>
            <a:ext cx="272125" cy="272125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80160" y="1700784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Un seul outil, tous les écrans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Navigateur au bureau, application installable sur téléphone, sans passer par les stores.</a:t>
            </a:r>
            <a:endParaRPr lang="en-US" sz="1600" dirty="0"/>
          </a:p>
        </p:txBody>
      </p:sp>
      <p:sp>
        <p:nvSpPr>
          <p:cNvPr id="6" name="Pastille FaWifi"/>
          <p:cNvSpPr/>
          <p:nvPr/>
        </p:nvSpPr>
        <p:spPr>
          <a:xfrm>
            <a:off x="6217920" y="1737360"/>
            <a:ext cx="566928" cy="56692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7" name="Icône FaWifi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321" y="1884761"/>
            <a:ext cx="272125" cy="27212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949440" y="1700784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Fonctionne hors réseau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Le terrain continue de travailler dans les salles et en plein air.</a:t>
            </a:r>
            <a:endParaRPr lang="en-US" sz="1600" dirty="0"/>
          </a:p>
        </p:txBody>
      </p:sp>
      <p:sp>
        <p:nvSpPr>
          <p:cNvPr id="9" name="Pastille FaUserLock"/>
          <p:cNvSpPr/>
          <p:nvPr/>
        </p:nvSpPr>
        <p:spPr>
          <a:xfrm>
            <a:off x="548640" y="3337560"/>
            <a:ext cx="566928" cy="56692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10" name="Icône FaUserLock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41" y="3484961"/>
            <a:ext cx="272125" cy="272125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280160" y="3300984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Comptes et droits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Chaque personne a son rôle et ses sociétés ; marges réservées à la direction.</a:t>
            </a:r>
            <a:endParaRPr lang="en-US" sz="1600" dirty="0"/>
          </a:p>
        </p:txBody>
      </p:sp>
      <p:sp>
        <p:nvSpPr>
          <p:cNvPr id="12" name="Pastille FaClockRotateLeft"/>
          <p:cNvSpPr/>
          <p:nvPr/>
        </p:nvSpPr>
        <p:spPr>
          <a:xfrm>
            <a:off x="6217920" y="3337560"/>
            <a:ext cx="566928" cy="56692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13" name="Icône FaClockRotateLeft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321" y="3484961"/>
            <a:ext cx="272125" cy="272125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6949440" y="3300984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Tout est tracé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Qui a fait quoi, et quand, sur chaque dossier.</a:t>
            </a:r>
            <a:endParaRPr lang="en-US" sz="1600" dirty="0"/>
          </a:p>
        </p:txBody>
      </p:sp>
      <p:sp>
        <p:nvSpPr>
          <p:cNvPr id="15" name="Pastille FaServer"/>
          <p:cNvSpPr/>
          <p:nvPr/>
        </p:nvSpPr>
        <p:spPr>
          <a:xfrm>
            <a:off x="548640" y="4937760"/>
            <a:ext cx="566928" cy="56692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16" name="Icône FaServer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041" y="5085161"/>
            <a:ext cx="272125" cy="272125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280160" y="4901184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Données protégées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Serveur dédié, sauvegarde quotidienne, loi 09-08 ; hébergement au Maroc possible.</a:t>
            </a:r>
            <a:endParaRPr lang="en-US" sz="1600" dirty="0"/>
          </a:p>
        </p:txBody>
      </p:sp>
      <p:sp>
        <p:nvSpPr>
          <p:cNvPr id="18" name="Pastille FaFileExport"/>
          <p:cNvSpPr/>
          <p:nvPr/>
        </p:nvSpPr>
        <p:spPr>
          <a:xfrm>
            <a:off x="6217920" y="4937760"/>
            <a:ext cx="566928" cy="56692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2A78D6"/>
            </a:solidFill>
            <a:prstDash val="solid"/>
          </a:ln>
        </p:spPr>
      </p:sp>
      <p:pic>
        <p:nvPicPr>
          <p:cNvPr id="19" name="Icône FaFileExport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321" y="5085161"/>
            <a:ext cx="272125" cy="272125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6949440" y="4901184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F2430"/>
                </a:solidFill>
              </a:rPr>
              <a:t>Exports Excel et PDF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B6170"/>
                </a:solidFill>
              </a:rPr>
              <a:t>Pour le comptable, les clients et les archives.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Une mise en œuvre par lots, chacun utilisable tout de suite</a:t>
            </a:r>
            <a:endParaRPr lang="en-US" sz="3200" dirty="0"/>
          </a:p>
        </p:txBody>
      </p:sp>
      <p:sp>
        <p:nvSpPr>
          <p:cNvPr id="3" name="Frise des lots"/>
          <p:cNvSpPr/>
          <p:nvPr/>
        </p:nvSpPr>
        <p:spPr>
          <a:xfrm>
            <a:off x="1338943" y="2331720"/>
            <a:ext cx="9483634" cy="0"/>
          </a:xfrm>
          <a:prstGeom prst="line">
            <a:avLst/>
          </a:prstGeom>
          <a:noFill/>
          <a:ln w="25400">
            <a:solidFill>
              <a:srgbClr val="8A92A3"/>
            </a:solidFill>
            <a:prstDash val="solid"/>
          </a:ln>
        </p:spPr>
      </p:sp>
      <p:sp>
        <p:nvSpPr>
          <p:cNvPr id="4" name="Lot 0"/>
          <p:cNvSpPr/>
          <p:nvPr/>
        </p:nvSpPr>
        <p:spPr>
          <a:xfrm>
            <a:off x="973183" y="1965960"/>
            <a:ext cx="731520" cy="731520"/>
          </a:xfrm>
          <a:prstGeom prst="ellipse">
            <a:avLst/>
          </a:prstGeom>
          <a:solidFill>
            <a:srgbClr val="1BAF7A"/>
          </a:solidFill>
          <a:ln w="25400">
            <a:solidFill>
              <a:srgbClr val="1BAF7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73183" y="19659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880360"/>
            <a:ext cx="148916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430"/>
                </a:solidFill>
              </a:rPr>
              <a:t>Fondations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21792" y="3520440"/>
            <a:ext cx="143430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170"/>
                </a:solidFill>
              </a:rPr>
              <a:t>Comptes, rôles, deux sociétés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4251960"/>
            <a:ext cx="148916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AF7A"/>
                </a:solidFill>
              </a:rPr>
              <a:t>Première version prête</a:t>
            </a:r>
            <a:endParaRPr lang="en-US" sz="1200" dirty="0"/>
          </a:p>
        </p:txBody>
      </p:sp>
      <p:sp>
        <p:nvSpPr>
          <p:cNvPr id="9" name="Lot 1"/>
          <p:cNvSpPr/>
          <p:nvPr/>
        </p:nvSpPr>
        <p:spPr>
          <a:xfrm>
            <a:off x="2553789" y="1965960"/>
            <a:ext cx="731520" cy="731520"/>
          </a:xfrm>
          <a:prstGeom prst="ellipse">
            <a:avLst/>
          </a:prstGeom>
          <a:solidFill>
            <a:srgbClr val="1BAF7A"/>
          </a:solidFill>
          <a:ln w="25400">
            <a:solidFill>
              <a:srgbClr val="1BAF7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553789" y="19659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2174966" y="2880360"/>
            <a:ext cx="148916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430"/>
                </a:solidFill>
              </a:rPr>
              <a:t>Dossiers &amp; tableau de bord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2202398" y="3520440"/>
            <a:ext cx="143430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170"/>
                </a:solidFill>
              </a:rPr>
              <a:t>Remplace l'Excel actuel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174966" y="4251960"/>
            <a:ext cx="148916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AF7A"/>
                </a:solidFill>
              </a:rPr>
              <a:t>Première version prête</a:t>
            </a:r>
            <a:endParaRPr lang="en-US" sz="1200" dirty="0"/>
          </a:p>
        </p:txBody>
      </p:sp>
      <p:sp>
        <p:nvSpPr>
          <p:cNvPr id="14" name="Lot 2"/>
          <p:cNvSpPr/>
          <p:nvPr/>
        </p:nvSpPr>
        <p:spPr>
          <a:xfrm>
            <a:off x="4134394" y="1965960"/>
            <a:ext cx="731520" cy="731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A78D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134394" y="19659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A78D6"/>
                </a:solidFill>
              </a:rPr>
              <a:t>2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3755571" y="2880360"/>
            <a:ext cx="148916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430"/>
                </a:solidFill>
              </a:rPr>
              <a:t>Matériel &amp; stock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3783003" y="3520440"/>
            <a:ext cx="143430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170"/>
                </a:solidFill>
              </a:rPr>
              <a:t>Disponibilités, sorties, retours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3755571" y="4251960"/>
            <a:ext cx="148916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2A3"/>
                </a:solidFill>
              </a:rPr>
              <a:t>À venir</a:t>
            </a:r>
            <a:endParaRPr lang="en-US" sz="1200" dirty="0"/>
          </a:p>
        </p:txBody>
      </p:sp>
      <p:sp>
        <p:nvSpPr>
          <p:cNvPr id="19" name="Lot 3"/>
          <p:cNvSpPr/>
          <p:nvPr/>
        </p:nvSpPr>
        <p:spPr>
          <a:xfrm>
            <a:off x="5715000" y="1965960"/>
            <a:ext cx="731520" cy="731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A78D6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715000" y="19659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A78D6"/>
                </a:solidFill>
              </a:rPr>
              <a:t>3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5336177" y="2880360"/>
            <a:ext cx="148916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430"/>
                </a:solidFill>
              </a:rPr>
              <a:t>Devis &amp; factures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5363609" y="3520440"/>
            <a:ext cx="143430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170"/>
                </a:solidFill>
              </a:rPr>
              <a:t>Chaîne commerciale complète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5336177" y="4251960"/>
            <a:ext cx="148916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2A3"/>
                </a:solidFill>
              </a:rPr>
              <a:t>À venir</a:t>
            </a:r>
            <a:endParaRPr lang="en-US" sz="1200" dirty="0"/>
          </a:p>
        </p:txBody>
      </p:sp>
      <p:sp>
        <p:nvSpPr>
          <p:cNvPr id="24" name="Lot 4"/>
          <p:cNvSpPr/>
          <p:nvPr/>
        </p:nvSpPr>
        <p:spPr>
          <a:xfrm>
            <a:off x="7295606" y="1965960"/>
            <a:ext cx="731520" cy="731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A78D6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295606" y="19659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A78D6"/>
                </a:solidFill>
              </a:rPr>
              <a:t>4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6916783" y="2880360"/>
            <a:ext cx="148916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430"/>
                </a:solidFill>
              </a:rPr>
              <a:t>Personnel &amp; planning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6944215" y="3520440"/>
            <a:ext cx="143430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170"/>
                </a:solidFill>
              </a:rPr>
              <a:t>Équipes, véhicules, missions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916783" y="4251960"/>
            <a:ext cx="148916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2A3"/>
                </a:solidFill>
              </a:rPr>
              <a:t>À venir</a:t>
            </a:r>
            <a:endParaRPr lang="en-US" sz="1200" dirty="0"/>
          </a:p>
        </p:txBody>
      </p:sp>
      <p:sp>
        <p:nvSpPr>
          <p:cNvPr id="29" name="Lot 5"/>
          <p:cNvSpPr/>
          <p:nvPr/>
        </p:nvSpPr>
        <p:spPr>
          <a:xfrm>
            <a:off x="8876211" y="1965960"/>
            <a:ext cx="731520" cy="731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A78D6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876211" y="19659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A78D6"/>
                </a:solidFill>
              </a:rPr>
              <a:t>5</a:t>
            </a:r>
            <a:endParaRPr lang="en-US" sz="2000" dirty="0"/>
          </a:p>
        </p:txBody>
      </p:sp>
      <p:sp>
        <p:nvSpPr>
          <p:cNvPr id="31" name="Text 29"/>
          <p:cNvSpPr txBox="1"/>
          <p:nvPr/>
        </p:nvSpPr>
        <p:spPr>
          <a:xfrm>
            <a:off x="8497389" y="2880360"/>
            <a:ext cx="148916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430"/>
                </a:solidFill>
              </a:rPr>
              <a:t>Mobile terrain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8524821" y="3520440"/>
            <a:ext cx="143430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170"/>
                </a:solidFill>
              </a:rPr>
              <a:t>Hors ligne, scan, photos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8497389" y="4251960"/>
            <a:ext cx="148916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2A3"/>
                </a:solidFill>
              </a:rPr>
              <a:t>À venir</a:t>
            </a:r>
            <a:endParaRPr lang="en-US" sz="1200" dirty="0"/>
          </a:p>
        </p:txBody>
      </p:sp>
      <p:sp>
        <p:nvSpPr>
          <p:cNvPr id="34" name="Lot 6"/>
          <p:cNvSpPr/>
          <p:nvPr/>
        </p:nvSpPr>
        <p:spPr>
          <a:xfrm>
            <a:off x="10456817" y="1965960"/>
            <a:ext cx="731520" cy="731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A78D6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10456817" y="19659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A78D6"/>
                </a:solidFill>
              </a:rPr>
              <a:t>6</a:t>
            </a:r>
            <a:endParaRPr lang="en-US" sz="2000" dirty="0"/>
          </a:p>
        </p:txBody>
      </p:sp>
      <p:sp>
        <p:nvSpPr>
          <p:cNvPr id="36" name="Text 34"/>
          <p:cNvSpPr txBox="1"/>
          <p:nvPr/>
        </p:nvSpPr>
        <p:spPr>
          <a:xfrm>
            <a:off x="10077994" y="2880360"/>
            <a:ext cx="148916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430"/>
                </a:solidFill>
              </a:rPr>
              <a:t>Finalisation</a:t>
            </a:r>
            <a:endParaRPr lang="en-US" sz="1500" dirty="0"/>
          </a:p>
        </p:txBody>
      </p:sp>
      <p:sp>
        <p:nvSpPr>
          <p:cNvPr id="37" name="Text 35"/>
          <p:cNvSpPr txBox="1"/>
          <p:nvPr/>
        </p:nvSpPr>
        <p:spPr>
          <a:xfrm>
            <a:off x="10105426" y="3520440"/>
            <a:ext cx="143430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170"/>
                </a:solidFill>
              </a:rPr>
              <a:t>Statistiques, formation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10077994" y="4251960"/>
            <a:ext cx="148916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2A3"/>
                </a:solidFill>
              </a:rPr>
              <a:t>À venir</a:t>
            </a:r>
            <a:endParaRPr lang="en-US" sz="1200" dirty="0"/>
          </a:p>
        </p:txBody>
      </p:sp>
      <p:sp>
        <p:nvSpPr>
          <p:cNvPr id="39" name="Encadré lots"/>
          <p:cNvSpPr/>
          <p:nvPr/>
        </p:nvSpPr>
        <p:spPr>
          <a:xfrm>
            <a:off x="548640" y="4983480"/>
            <a:ext cx="11064240" cy="914400"/>
          </a:xfrm>
          <a:prstGeom prst="roundRect">
            <a:avLst>
              <a:gd name="adj" fmla="val 10000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822960" y="49834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430"/>
                </a:solidFill>
              </a:rPr>
              <a:t>Chaque lot est livré, testé par votre équipe et utilisé avant de passer au suivant : vous voyez le résultat à chaque étape, et l'ordre des lots 2 à 5 peut suivre vos priorités.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Où en sommes-nous</a:t>
            </a:r>
            <a:endParaRPr lang="en-US" sz="3200" dirty="0"/>
          </a:p>
        </p:txBody>
      </p:sp>
      <p:sp>
        <p:nvSpPr>
          <p:cNvPr id="3" name="Colonne Déjà réalisé"/>
          <p:cNvSpPr/>
          <p:nvPr/>
        </p:nvSpPr>
        <p:spPr>
          <a:xfrm>
            <a:off x="548640" y="1508760"/>
            <a:ext cx="5394960" cy="3749040"/>
          </a:xfrm>
          <a:prstGeom prst="roundRect">
            <a:avLst>
              <a:gd name="adj" fmla="val 2439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4" name="Pastille FaCircleCheck"/>
          <p:cNvSpPr/>
          <p:nvPr/>
        </p:nvSpPr>
        <p:spPr>
          <a:xfrm>
            <a:off x="868680" y="1783080"/>
            <a:ext cx="640080" cy="640080"/>
          </a:xfrm>
          <a:prstGeom prst="ellipse">
            <a:avLst/>
          </a:prstGeom>
          <a:solidFill>
            <a:srgbClr val="1BAF7A"/>
          </a:solidFill>
          <a:ln w="12700">
            <a:solidFill>
              <a:srgbClr val="1BAF7A"/>
            </a:solidFill>
            <a:prstDash val="solid"/>
          </a:ln>
        </p:spPr>
      </p:sp>
      <p:pic>
        <p:nvPicPr>
          <p:cNvPr id="5" name="Icône FaCircleCheck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5101" y="194950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178308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2430"/>
                </a:solidFill>
              </a:rPr>
              <a:t>Déjà réalisé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651760"/>
            <a:ext cx="47548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F2430"/>
                </a:solidFill>
              </a:rPr>
              <a:t>Analyse de RENTMAN (38 écrans) et de votre fichier Excel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F2430"/>
                </a:solidFill>
              </a:rPr>
              <a:t>Cahier des charges et architecture technique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F2430"/>
                </a:solidFill>
              </a:rPr>
              <a:t>Application réelle : lots 0 et 1, 482 dossiers repris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F2430"/>
                </a:solidFill>
              </a:rPr>
              <a:t>Démo complète de la plateforme, avec visite guidée</a:t>
            </a:r>
            <a:endParaRPr lang="en-US" sz="1600" dirty="0"/>
          </a:p>
        </p:txBody>
      </p:sp>
      <p:sp>
        <p:nvSpPr>
          <p:cNvPr id="8" name="Colonne Ce dont nous avons besoin"/>
          <p:cNvSpPr/>
          <p:nvPr/>
        </p:nvSpPr>
        <p:spPr>
          <a:xfrm>
            <a:off x="6217920" y="1508760"/>
            <a:ext cx="5394960" cy="3749040"/>
          </a:xfrm>
          <a:prstGeom prst="roundRect">
            <a:avLst>
              <a:gd name="adj" fmla="val 2439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9" name="Pastille FaClipboardList"/>
          <p:cNvSpPr/>
          <p:nvPr/>
        </p:nvSpPr>
        <p:spPr>
          <a:xfrm>
            <a:off x="6537960" y="1783080"/>
            <a:ext cx="640080" cy="64008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10" name="Icône FaClipboardList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4381" y="1949501"/>
            <a:ext cx="307238" cy="30723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360920" y="178308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2430"/>
                </a:solidFill>
              </a:rPr>
              <a:t>Ce dont nous avons besoin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6583680" y="2651760"/>
            <a:ext cx="47548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F2430"/>
                </a:solidFill>
              </a:rPr>
              <a:t>Réponses au questionnaire (55 questions)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F2430"/>
                </a:solidFill>
              </a:rPr>
              <a:t>Listes : matériel, personnel et freelances, véhicules, fournisseurs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F2430"/>
                </a:solidFill>
              </a:rPr>
              <a:t>Identifiants légaux de MC et EN DIRECT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F2430"/>
                </a:solidFill>
              </a:rPr>
              <a:t>Vos modèles actuels de devis, factures et bons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Prochaines étapes</a:t>
            </a:r>
            <a:endParaRPr lang="en-US" sz="4000" dirty="0"/>
          </a:p>
        </p:txBody>
      </p:sp>
      <p:sp>
        <p:nvSpPr>
          <p:cNvPr id="3" name="Étape 1"/>
          <p:cNvSpPr/>
          <p:nvPr/>
        </p:nvSpPr>
        <p:spPr>
          <a:xfrm>
            <a:off x="731520" y="1920240"/>
            <a:ext cx="2560320" cy="2651760"/>
          </a:xfrm>
          <a:prstGeom prst="roundRect">
            <a:avLst>
              <a:gd name="adj" fmla="val 3571"/>
            </a:avLst>
          </a:prstGeom>
          <a:solidFill>
            <a:srgbClr val="232D3F"/>
          </a:solidFill>
          <a:ln w="12700">
            <a:solidFill>
              <a:srgbClr val="2F3A4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05840" y="21031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1005840" y="292608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Valider les écrans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356616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BD3E1"/>
                </a:solidFill>
              </a:rPr>
              <a:t>À partir de la démo, et noter vos demandes de changement.</a:t>
            </a:r>
            <a:endParaRPr lang="en-US" sz="1300" dirty="0"/>
          </a:p>
        </p:txBody>
      </p:sp>
      <p:sp>
        <p:nvSpPr>
          <p:cNvPr id="7" name="Étape 2"/>
          <p:cNvSpPr/>
          <p:nvPr/>
        </p:nvSpPr>
        <p:spPr>
          <a:xfrm>
            <a:off x="3520440" y="1920240"/>
            <a:ext cx="2560320" cy="2651760"/>
          </a:xfrm>
          <a:prstGeom prst="roundRect">
            <a:avLst>
              <a:gd name="adj" fmla="val 3571"/>
            </a:avLst>
          </a:prstGeom>
          <a:solidFill>
            <a:srgbClr val="232D3F"/>
          </a:solidFill>
          <a:ln w="12700">
            <a:solidFill>
              <a:srgbClr val="2F3A4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794760" y="21031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400" dirty="0"/>
          </a:p>
        </p:txBody>
      </p:sp>
      <p:sp>
        <p:nvSpPr>
          <p:cNvPr id="9" name="Text 7"/>
          <p:cNvSpPr txBox="1"/>
          <p:nvPr/>
        </p:nvSpPr>
        <p:spPr>
          <a:xfrm>
            <a:off x="3794760" y="292608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Retourner le questionnaire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3794760" y="356616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BD3E1"/>
                </a:solidFill>
              </a:rPr>
              <a:t>Et les listes de matériel, personnel, véhicules, fournisseurs.</a:t>
            </a:r>
            <a:endParaRPr lang="en-US" sz="1300" dirty="0"/>
          </a:p>
        </p:txBody>
      </p:sp>
      <p:sp>
        <p:nvSpPr>
          <p:cNvPr id="11" name="Étape 3"/>
          <p:cNvSpPr/>
          <p:nvPr/>
        </p:nvSpPr>
        <p:spPr>
          <a:xfrm>
            <a:off x="6309360" y="1920240"/>
            <a:ext cx="2560320" cy="2651760"/>
          </a:xfrm>
          <a:prstGeom prst="roundRect">
            <a:avLst>
              <a:gd name="adj" fmla="val 3571"/>
            </a:avLst>
          </a:prstGeom>
          <a:solidFill>
            <a:srgbClr val="232D3F"/>
          </a:solidFill>
          <a:ln w="12700">
            <a:solidFill>
              <a:srgbClr val="2F3A4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83680" y="21031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4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292608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Choisir l'ordre des lots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583680" y="356616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BD3E1"/>
                </a:solidFill>
              </a:rPr>
              <a:t>Matériel, devis et factures, planning, mobile terrain.</a:t>
            </a:r>
            <a:endParaRPr lang="en-US" sz="1300" dirty="0"/>
          </a:p>
        </p:txBody>
      </p:sp>
      <p:sp>
        <p:nvSpPr>
          <p:cNvPr id="15" name="Étape 4"/>
          <p:cNvSpPr/>
          <p:nvPr/>
        </p:nvSpPr>
        <p:spPr>
          <a:xfrm>
            <a:off x="9098280" y="1920240"/>
            <a:ext cx="2560320" cy="2651760"/>
          </a:xfrm>
          <a:prstGeom prst="roundRect">
            <a:avLst>
              <a:gd name="adj" fmla="val 3571"/>
            </a:avLst>
          </a:prstGeom>
          <a:solidFill>
            <a:srgbClr val="232D3F"/>
          </a:solidFill>
          <a:ln w="12700">
            <a:solidFill>
              <a:srgbClr val="2F3A4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372600" y="21031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400" dirty="0"/>
          </a:p>
        </p:txBody>
      </p:sp>
      <p:sp>
        <p:nvSpPr>
          <p:cNvPr id="17" name="Text 15"/>
          <p:cNvSpPr txBox="1"/>
          <p:nvPr/>
        </p:nvSpPr>
        <p:spPr>
          <a:xfrm>
            <a:off x="9372600" y="292608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Lancer le lot suivant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9372600" y="356616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BD3E1"/>
                </a:solidFill>
              </a:rPr>
              <a:t>Avec une revue à chaque livraison.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731520" y="521208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Merci. Place à la démonstration.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RP Evenementiel">
  <a:themeElements>
    <a:clrScheme name="ERP Evenementiel">
      <a:dk1>
        <a:srgbClr val="1F2430"/>
      </a:dk1>
      <a:lt1>
        <a:srgbClr val="FFFFFF"/>
      </a:lt1>
      <a:dk2>
        <a:srgbClr val="17202E"/>
      </a:dk2>
      <a:lt2>
        <a:srgbClr val="F2F4F8"/>
      </a:lt2>
      <a:accent1>
        <a:srgbClr val="2A78D6"/>
      </a:accent1>
      <a:accent2>
        <a:srgbClr val="F2A93B"/>
      </a:accent2>
      <a:accent3>
        <a:srgbClr val="1BAF7A"/>
      </a:accent3>
      <a:accent4>
        <a:srgbClr val="D03B3B"/>
      </a:accent4>
      <a:accent5>
        <a:srgbClr val="6250D6"/>
      </a:accent5>
      <a:accent6>
        <a:srgbClr val="8A92A3"/>
      </a:accent6>
      <a:hlink>
        <a:srgbClr val="2A78D6"/>
      </a:hlink>
      <a:folHlink>
        <a:srgbClr val="6250D6"/>
      </a:folHlink>
    </a:clrScheme>
    <a:fontScheme name="ERP Evenementiel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Business Intelligence Agency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 Événementiel — présentation de la solution</dc:title>
  <dc:subject>PptxGenJS Presentation</dc:subject>
  <dc:creator>Business Intelligence Agency</dc:creator>
  <cp:lastModifiedBy>Business Intelligence Agency</cp:lastModifiedBy>
  <cp:revision>1</cp:revision>
  <dcterms:created xsi:type="dcterms:W3CDTF">2026-10-13T14:09:59Z</dcterms:created>
  <dcterms:modified xsi:type="dcterms:W3CDTF">2026-10-13T14:09:59Z</dcterms:modified>
</cp:coreProperties>
</file>